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  <p:sldMasterId id="2147483704" r:id="rId3"/>
    <p:sldMasterId id="2147484103" r:id="rId4"/>
  </p:sldMasterIdLst>
  <p:notesMasterIdLst>
    <p:notesMasterId r:id="rId24"/>
  </p:notesMasterIdLst>
  <p:handoutMasterIdLst>
    <p:handoutMasterId r:id="rId25"/>
  </p:handoutMasterIdLst>
  <p:sldIdLst>
    <p:sldId id="519" r:id="rId5"/>
    <p:sldId id="510" r:id="rId6"/>
    <p:sldId id="521" r:id="rId7"/>
    <p:sldId id="525" r:id="rId8"/>
    <p:sldId id="526" r:id="rId9"/>
    <p:sldId id="506" r:id="rId10"/>
    <p:sldId id="509" r:id="rId11"/>
    <p:sldId id="389" r:id="rId12"/>
    <p:sldId id="523" r:id="rId13"/>
    <p:sldId id="403" r:id="rId14"/>
    <p:sldId id="515" r:id="rId15"/>
    <p:sldId id="507" r:id="rId16"/>
    <p:sldId id="504" r:id="rId17"/>
    <p:sldId id="505" r:id="rId18"/>
    <p:sldId id="511" r:id="rId19"/>
    <p:sldId id="517" r:id="rId20"/>
    <p:sldId id="524" r:id="rId21"/>
    <p:sldId id="516" r:id="rId22"/>
    <p:sldId id="522" r:id="rId23"/>
  </p:sldIdLst>
  <p:sldSz cx="9144000" cy="6858000" type="screen4x3"/>
  <p:notesSz cx="6735763" cy="9866313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D4B5"/>
    <a:srgbClr val="FF6699"/>
    <a:srgbClr val="FFFF99"/>
    <a:srgbClr val="660066"/>
    <a:srgbClr val="0000FF"/>
    <a:srgbClr val="00FFFF"/>
    <a:srgbClr val="D76BA1"/>
    <a:srgbClr val="66CCFF"/>
    <a:srgbClr val="DFC9EF"/>
    <a:srgbClr val="FDC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中等深淺樣式 1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7292A2E-F333-43FB-9621-5CBBE7FDCDCB}" styleName="淺色樣式 2 - 輔色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8544" autoAdjust="0"/>
  </p:normalViewPr>
  <p:slideViewPr>
    <p:cSldViewPr snapToGrid="0">
      <p:cViewPr varScale="1">
        <p:scale>
          <a:sx n="65" d="100"/>
          <a:sy n="65" d="100"/>
        </p:scale>
        <p:origin x="1152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9553" cy="493085"/>
          </a:xfrm>
          <a:prstGeom prst="rect">
            <a:avLst/>
          </a:prstGeom>
        </p:spPr>
        <p:txBody>
          <a:bodyPr vert="horz" lIns="91056" tIns="45528" rIns="91056" bIns="4552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zh-TW" altLang="en-US"/>
              <a:t>項目一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15128" y="1"/>
            <a:ext cx="2919553" cy="493085"/>
          </a:xfrm>
          <a:prstGeom prst="rect">
            <a:avLst/>
          </a:prstGeom>
        </p:spPr>
        <p:txBody>
          <a:bodyPr vert="horz" lIns="91056" tIns="45528" rIns="91056" bIns="4552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5B457BEC-C477-4484-8E41-ECFF23129E33}" type="datetimeFigureOut">
              <a:rPr lang="zh-TW" altLang="en-US"/>
              <a:pPr>
                <a:defRPr/>
              </a:pPr>
              <a:t>2025/9/4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370926"/>
            <a:ext cx="2919553" cy="493085"/>
          </a:xfrm>
          <a:prstGeom prst="rect">
            <a:avLst/>
          </a:prstGeom>
        </p:spPr>
        <p:txBody>
          <a:bodyPr vert="horz" lIns="91056" tIns="45528" rIns="91056" bIns="4552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15128" y="9370926"/>
            <a:ext cx="2919553" cy="493085"/>
          </a:xfrm>
          <a:prstGeom prst="rect">
            <a:avLst/>
          </a:prstGeom>
        </p:spPr>
        <p:txBody>
          <a:bodyPr vert="horz" lIns="91056" tIns="45528" rIns="91056" bIns="4552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C0D2F50-7112-4B0F-A148-FFD06E490C6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36829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9553" cy="493085"/>
          </a:xfrm>
          <a:prstGeom prst="rect">
            <a:avLst/>
          </a:prstGeom>
        </p:spPr>
        <p:txBody>
          <a:bodyPr vert="horz" lIns="91056" tIns="45528" rIns="91056" bIns="4552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zh-TW" altLang="en-US"/>
              <a:t>項目一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15128" y="1"/>
            <a:ext cx="2919553" cy="493085"/>
          </a:xfrm>
          <a:prstGeom prst="rect">
            <a:avLst/>
          </a:prstGeom>
        </p:spPr>
        <p:txBody>
          <a:bodyPr vert="horz" lIns="91056" tIns="45528" rIns="91056" bIns="4552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1851A306-E73B-4E1C-995D-845A2DB838A5}" type="datetimeFigureOut">
              <a:rPr lang="zh-TW" altLang="en-US"/>
              <a:pPr>
                <a:defRPr/>
              </a:pPr>
              <a:t>2025/9/4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56" tIns="45528" rIns="91056" bIns="45528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3577" y="4686615"/>
            <a:ext cx="5388610" cy="4440072"/>
          </a:xfrm>
          <a:prstGeom prst="rect">
            <a:avLst/>
          </a:prstGeom>
        </p:spPr>
        <p:txBody>
          <a:bodyPr vert="horz" lIns="91056" tIns="45528" rIns="91056" bIns="45528" rtlCol="0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370926"/>
            <a:ext cx="2919553" cy="493085"/>
          </a:xfrm>
          <a:prstGeom prst="rect">
            <a:avLst/>
          </a:prstGeom>
        </p:spPr>
        <p:txBody>
          <a:bodyPr vert="horz" lIns="91056" tIns="45528" rIns="91056" bIns="4552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15128" y="9370926"/>
            <a:ext cx="2919553" cy="493085"/>
          </a:xfrm>
          <a:prstGeom prst="rect">
            <a:avLst/>
          </a:prstGeom>
        </p:spPr>
        <p:txBody>
          <a:bodyPr vert="horz" lIns="91056" tIns="45528" rIns="91056" bIns="4552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B44A08B4-A871-4B83-88B9-1C497CA61C1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21008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734839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06084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3333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C045F-7F0B-4F1B-8DE1-051A5C998032}" type="datetime1">
              <a:rPr lang="zh-TW" altLang="en-US"/>
              <a:pPr>
                <a:defRPr/>
              </a:pPr>
              <a:t>2025/9/4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704EF-9B4C-4233-8BEF-7946285755A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1303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E5B9F-5851-4354-BC6E-6BD6DE534820}" type="datetime1">
              <a:rPr lang="zh-TW" altLang="en-US"/>
              <a:pPr>
                <a:defRPr/>
              </a:pPr>
              <a:t>2025/9/4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72CD5-C878-4F69-8E14-3C8420B2F19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5388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4E678-86CF-4E3E-8EC0-2774A9894B67}" type="datetime1">
              <a:rPr lang="zh-TW" altLang="en-US"/>
              <a:pPr>
                <a:defRPr/>
              </a:pPr>
              <a:t>2025/9/4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1E51D-CA53-4C0A-92AB-1715A5A9408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5828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8568D-2AC9-410B-B32B-1DC69332716C}" type="datetime1">
              <a:rPr lang="zh-TW" altLang="en-US"/>
              <a:pPr>
                <a:defRPr/>
              </a:pPr>
              <a:t>2025/9/4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CE7D7-FA5C-48CF-89C5-4670AEA3BB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6629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F686F-34BC-453D-8119-A28B6A064856}" type="datetime1">
              <a:rPr lang="zh-TW" altLang="en-US"/>
              <a:pPr>
                <a:defRPr/>
              </a:pPr>
              <a:t>2025/9/4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288FC-3D14-48DB-B5C5-520DF511AD4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3293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EE77B-61C7-480F-855F-CD82FD00A1E6}" type="datetime1">
              <a:rPr lang="zh-TW" altLang="en-US"/>
              <a:pPr>
                <a:defRPr/>
              </a:pPr>
              <a:t>2025/9/4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17295-0279-4E39-B8C3-FD92FBEFABF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9993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20AAF-0E5C-40D2-B473-BDB949E12463}" type="datetime1">
              <a:rPr lang="zh-TW" altLang="en-US"/>
              <a:pPr>
                <a:defRPr/>
              </a:pPr>
              <a:t>2025/9/4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0865A-8F2A-4191-91DC-1455A0BBB5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9952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5628A-2F9F-4EFE-90C8-B718E909C65C}" type="datetime1">
              <a:rPr lang="zh-TW" altLang="en-US"/>
              <a:pPr>
                <a:defRPr/>
              </a:pPr>
              <a:t>2025/9/4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6362A-84FF-4244-8238-A21FF521DA0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2781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90AFA-64EF-4405-88E0-F0A70E2A68DF}" type="datetime1">
              <a:rPr lang="zh-TW" altLang="en-US"/>
              <a:pPr>
                <a:defRPr/>
              </a:pPr>
              <a:t>2025/9/4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4E028-990B-4B4F-9D20-CFECBE1CBC7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0821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A6856-65DA-4DB4-B972-19A0AC566F8B}" type="datetime1">
              <a:rPr lang="zh-TW" altLang="en-US"/>
              <a:pPr>
                <a:defRPr/>
              </a:pPr>
              <a:t>2025/9/4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247D4-B018-4FD7-9ADE-CD4BE15A96B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5702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56D2E-F43C-4F97-929C-8F10D4E0CB2F}" type="datetime1">
              <a:rPr lang="zh-TW" altLang="en-US"/>
              <a:pPr>
                <a:defRPr/>
              </a:pPr>
              <a:t>2025/9/4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5270D-A914-4A6B-8521-67EB1691970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5086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3"/>
          </p:nvPr>
        </p:nvSpPr>
        <p:spPr>
          <a:xfrm>
            <a:off x="6876256" y="188641"/>
            <a:ext cx="1799976" cy="216023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zh-TW" altLang="en-US" dirty="0"/>
              <a:t>按一下以編輯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4"/>
          </p:nvPr>
        </p:nvSpPr>
        <p:spPr>
          <a:xfrm>
            <a:off x="457200" y="6519863"/>
            <a:ext cx="2133600" cy="365125"/>
          </a:xfrm>
        </p:spPr>
        <p:txBody>
          <a:bodyPr/>
          <a:lstStyle>
            <a:lvl1pPr>
              <a:defRPr b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B6B22F0D-DB77-410D-8B70-ECE5B231B0E3}" type="datetime1">
              <a:rPr lang="zh-TW" altLang="en-US"/>
              <a:pPr>
                <a:defRPr/>
              </a:pPr>
              <a:t>2025/9/4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5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 b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6"/>
          </p:nvPr>
        </p:nvSpPr>
        <p:spPr>
          <a:xfrm>
            <a:off x="6553200" y="6519863"/>
            <a:ext cx="2133600" cy="365125"/>
          </a:xfrm>
        </p:spPr>
        <p:txBody>
          <a:bodyPr/>
          <a:lstStyle>
            <a:lvl1pPr>
              <a:defRPr b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6DF89EF3-6A38-49DD-82F6-F5F7CAE7B1B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8427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0088F-91C3-456D-A511-4900334F3984}" type="datetime1">
              <a:rPr lang="zh-TW" altLang="en-US"/>
              <a:pPr>
                <a:defRPr/>
              </a:pPr>
              <a:t>2025/9/4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21B9B-F763-4B15-AF55-46B7DAFDFEA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6942309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8ED5B-79EF-4B42-A49C-57A4CB748228}" type="datetime1">
              <a:rPr lang="zh-TW" altLang="en-US"/>
              <a:pPr>
                <a:defRPr/>
              </a:pPr>
              <a:t>2025/9/4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5E9A1-F1F6-4745-8860-6F1515672A0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0201264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DE9A9-A6A9-4A76-8975-2E0BA2F3ED47}" type="datetime1">
              <a:rPr lang="zh-TW" altLang="en-US"/>
              <a:pPr>
                <a:defRPr/>
              </a:pPr>
              <a:t>2025/9/4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C0D51-B1BE-4F62-B32F-3C76A9FB832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9891219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41F08-B53F-43DF-A54E-59CEE3511EE9}" type="datetime1">
              <a:rPr lang="zh-TW" altLang="en-US"/>
              <a:pPr>
                <a:defRPr/>
              </a:pPr>
              <a:t>2025/9/4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AD9A04-20CC-4C2A-A481-E8861898721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4458268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ADA2E-37E0-40EE-9CB0-7382DB6B4488}" type="datetime1">
              <a:rPr lang="zh-TW" altLang="en-US"/>
              <a:pPr>
                <a:defRPr/>
              </a:pPr>
              <a:t>2025/9/4</a:t>
            </a:fld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08E7B-90ED-47C2-8C86-8DD8ADD2609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5979390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8E6C7-0A9F-4DDC-A5BE-D4620E002902}" type="datetime1">
              <a:rPr lang="zh-TW" altLang="en-US"/>
              <a:pPr>
                <a:defRPr/>
              </a:pPr>
              <a:t>2025/9/4</a:t>
            </a:fld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A86A9-5CC2-4C96-873E-2611AE8BF57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2135740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EF44C-4786-4CA7-9845-57BC91C8D171}" type="datetime1">
              <a:rPr lang="zh-TW" altLang="en-US"/>
              <a:pPr>
                <a:defRPr/>
              </a:pPr>
              <a:t>2025/9/4</a:t>
            </a:fld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307B1-C93C-43C8-BFBC-346295B67E2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8381877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ADF2E-E4A0-42D9-9FCE-6F53390895D7}" type="datetime1">
              <a:rPr lang="zh-TW" altLang="en-US"/>
              <a:pPr>
                <a:defRPr/>
              </a:pPr>
              <a:t>2025/9/4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52D00-784A-4883-B070-380969FCD63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3158777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D8701-588C-4810-B891-3E47A5B25ACF}" type="datetime1">
              <a:rPr lang="zh-TW" altLang="en-US"/>
              <a:pPr>
                <a:defRPr/>
              </a:pPr>
              <a:t>2025/9/4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BBEB4-3112-427A-B1E4-461D9D2EF49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208723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D08AB-2605-45DD-8440-38F1A3A92DDF}" type="datetime1">
              <a:rPr lang="zh-TW" altLang="en-US"/>
              <a:pPr>
                <a:defRPr/>
              </a:pPr>
              <a:t>2025/9/4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932C2-DE1D-4B07-8CD5-6051D04E181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3769081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587205"/>
            <a:ext cx="7772400" cy="1362075"/>
          </a:xfrm>
        </p:spPr>
        <p:txBody>
          <a:bodyPr anchor="t">
            <a:normAutofit/>
          </a:bodyPr>
          <a:lstStyle>
            <a:lvl1pPr algn="l">
              <a:defRPr sz="3800" b="1" cap="all"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3339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AB14A-F55C-4BDA-A492-4A0DCFC52007}" type="datetime1">
              <a:rPr lang="zh-TW" altLang="en-US"/>
              <a:pPr>
                <a:defRPr/>
              </a:pPr>
              <a:t>2025/9/4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35E44-95F0-4F3B-94A9-61DD11FC1A6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97714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188913"/>
            <a:ext cx="2171700" cy="593725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0" y="188913"/>
            <a:ext cx="6362700" cy="593725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BEAF9-2673-40E1-A9B8-3EF22B04E1DB}" type="datetime1">
              <a:rPr lang="zh-TW" altLang="en-US"/>
              <a:pPr>
                <a:defRPr/>
              </a:pPr>
              <a:t>2025/9/4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2A43B-6EA8-4158-B5BB-A857BF26D78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3853722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88913"/>
            <a:ext cx="7667625" cy="11525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23C93-F2DA-4BD1-A53F-77D09B0913DE}" type="datetime1">
              <a:rPr lang="zh-TW" altLang="en-US"/>
              <a:pPr>
                <a:defRPr/>
              </a:pPr>
              <a:t>2025/9/4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2CA42-436B-4190-86D9-A91F1807960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2889031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Fresh title.png"/>
          <p:cNvPicPr>
            <a:picLocks noChangeAspect="1"/>
          </p:cNvPicPr>
          <p:nvPr/>
        </p:nvPicPr>
        <p:blipFill>
          <a:blip r:embed="rId2" cstate="print"/>
          <a:srcRect b="39771"/>
          <a:stretch>
            <a:fillRect/>
          </a:stretch>
        </p:blipFill>
        <p:spPr bwMode="auto">
          <a:xfrm>
            <a:off x="0" y="1566863"/>
            <a:ext cx="9144000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Fresh title.png"/>
          <p:cNvPicPr>
            <a:picLocks noChangeAspect="1"/>
          </p:cNvPicPr>
          <p:nvPr/>
        </p:nvPicPr>
        <p:blipFill>
          <a:blip r:embed="rId2" cstate="print"/>
          <a:srcRect t="33632" b="59389"/>
          <a:stretch>
            <a:fillRect/>
          </a:stretch>
        </p:blipFill>
        <p:spPr bwMode="auto">
          <a:xfrm>
            <a:off x="0" y="6597650"/>
            <a:ext cx="9144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34035"/>
            <a:ext cx="7772400" cy="147002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114800"/>
            <a:ext cx="5257800" cy="1371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324600" y="6288088"/>
            <a:ext cx="19812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288088"/>
            <a:ext cx="28956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6288088"/>
            <a:ext cx="685800" cy="365125"/>
          </a:xfrm>
        </p:spPr>
        <p:txBody>
          <a:bodyPr/>
          <a:lstStyle>
            <a:lvl1pPr>
              <a:defRPr sz="11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2CA4DB5-88A3-4B5B-AEEF-02F3A00C0C5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8602612"/>
      </p:ext>
    </p:extLst>
  </p:cSld>
  <p:clrMapOvr>
    <a:masterClrMapping/>
  </p:clrMapOvr>
  <p:transition>
    <p:pull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CB231-B9DB-4F16-B8AD-0B0AA595FC8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77117497"/>
      </p:ext>
    </p:extLst>
  </p:cSld>
  <p:clrMapOvr>
    <a:masterClrMapping/>
  </p:clrMapOvr>
  <p:transition>
    <p:pull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Fresh sec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67138"/>
            <a:ext cx="9144000" cy="309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353" y="2819400"/>
            <a:ext cx="7772400" cy="1828800"/>
          </a:xfr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6000" b="1" kern="1200">
                <a:solidFill>
                  <a:schemeClr val="tx1">
                    <a:alpha val="90000"/>
                  </a:schemeClr>
                </a:solidFill>
                <a:effectLst>
                  <a:innerShdw blurRad="38100">
                    <a:schemeClr val="tx1">
                      <a:lumMod val="85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353" y="5257800"/>
            <a:ext cx="7772400" cy="685800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Wingdings" pitchFamily="2" charset="2"/>
              <a:buNone/>
              <a:defRPr sz="16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73100" y="6553200"/>
            <a:ext cx="1981200" cy="2317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1088" y="6553200"/>
            <a:ext cx="2895600" cy="23177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59700" y="6553200"/>
            <a:ext cx="685800" cy="2317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DB417-F8F1-4C15-BDFB-37249ED6465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42614578"/>
      </p:ext>
    </p:extLst>
  </p:cSld>
  <p:clrMapOvr>
    <a:masterClrMapping/>
  </p:clrMapOvr>
  <p:transition>
    <p:pull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3706" y="2070100"/>
            <a:ext cx="3429000" cy="37385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259" y="2070100"/>
            <a:ext cx="3429000" cy="37385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42D2A-8A96-4B5B-849B-EB7B0C7BDFC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31603788"/>
      </p:ext>
    </p:extLst>
  </p:cSld>
  <p:clrMapOvr>
    <a:masterClrMapping/>
  </p:clrMapOvr>
  <p:transition>
    <p:pull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/>
          <p:nvPr/>
        </p:nvSpPr>
        <p:spPr>
          <a:xfrm>
            <a:off x="4675188" y="1841500"/>
            <a:ext cx="3505200" cy="3962400"/>
          </a:xfrm>
          <a:prstGeom prst="rect">
            <a:avLst/>
          </a:prstGeom>
          <a:solidFill>
            <a:srgbClr val="FFFF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8" name="Rectangle 9"/>
          <p:cNvSpPr/>
          <p:nvPr/>
        </p:nvSpPr>
        <p:spPr>
          <a:xfrm>
            <a:off x="990600" y="1841500"/>
            <a:ext cx="3505200" cy="3962400"/>
          </a:xfrm>
          <a:prstGeom prst="rect">
            <a:avLst/>
          </a:prstGeom>
          <a:solidFill>
            <a:srgbClr val="FFFF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435" y="1809750"/>
            <a:ext cx="3429000" cy="639762"/>
          </a:xfrm>
          <a:noFill/>
        </p:spPr>
        <p:txBody>
          <a:bodyPr tIns="91440" bIns="91440" rtlCol="0" anchor="ctr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1">
                    <a:alpha val="90000"/>
                  </a:schemeClr>
                </a:solidFill>
                <a:effectLst>
                  <a:innerShdw blurRad="38100">
                    <a:schemeClr val="tx1">
                      <a:lumMod val="85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7494" y="1809750"/>
            <a:ext cx="3429000" cy="639762"/>
          </a:xfrm>
          <a:noFill/>
        </p:spPr>
        <p:txBody>
          <a:bodyPr tIns="91440" bIns="91440" rtlCol="0" anchor="ctr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1">
                    <a:alpha val="90000"/>
                  </a:schemeClr>
                </a:solidFill>
                <a:effectLst>
                  <a:innerShdw blurRad="38100">
                    <a:schemeClr val="tx1">
                      <a:lumMod val="85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7494" y="2590800"/>
            <a:ext cx="3429000" cy="32178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5435" y="2590800"/>
            <a:ext cx="3429000" cy="32178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05132-D1B4-4BC2-95EC-8AF6B11E93C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75266824"/>
      </p:ext>
    </p:extLst>
  </p:cSld>
  <p:clrMapOvr>
    <a:masterClrMapping/>
  </p:clrMapOvr>
  <p:transition>
    <p:pull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781D3-94DF-4A43-8958-6D1E50CA490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18819352"/>
      </p:ext>
    </p:extLst>
  </p:cSld>
  <p:clrMapOvr>
    <a:masterClrMapping/>
  </p:clrMapOvr>
  <p:transition>
    <p:pull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53154-CD44-457E-85EC-3A510EBB05F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35857618"/>
      </p:ext>
    </p:extLst>
  </p:cSld>
  <p:clrMapOvr>
    <a:masterClrMapping/>
  </p:clrMapOvr>
  <p:transition>
    <p:pull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4498848"/>
            <a:ext cx="7223760" cy="868680"/>
          </a:xfr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>
                    <a:alpha val="90000"/>
                  </a:schemeClr>
                </a:solidFill>
                <a:effectLst>
                  <a:innerShdw blurRad="38100">
                    <a:schemeClr val="tx1">
                      <a:lumMod val="85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1673352"/>
            <a:ext cx="7223760" cy="25877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2500" y="5367528"/>
            <a:ext cx="7223760" cy="804672"/>
          </a:xfrm>
        </p:spPr>
        <p:txBody>
          <a:bodyPr rtlCol="0">
            <a:normAutofit/>
          </a:bodyPr>
          <a:lstStyle>
            <a:lvl1pPr marL="0" indent="0">
              <a:buNone/>
              <a:defRPr sz="16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AAF66-FAFD-404F-BEC3-FCCEE57D8E3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87175120"/>
      </p:ext>
    </p:extLst>
  </p:cSld>
  <p:clrMapOvr>
    <a:masterClrMapping/>
  </p:clrMapOvr>
  <p:transition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9" name="文字版面配置區 10"/>
          <p:cNvSpPr>
            <a:spLocks noGrp="1"/>
          </p:cNvSpPr>
          <p:nvPr>
            <p:ph type="body" sz="quarter" idx="13"/>
          </p:nvPr>
        </p:nvSpPr>
        <p:spPr>
          <a:xfrm>
            <a:off x="6876256" y="188641"/>
            <a:ext cx="1799976" cy="216023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zh-TW" altLang="en-US" dirty="0"/>
              <a:t>按一下以編輯</a:t>
            </a:r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0681B-5131-4933-BEC1-C6B4D1EE876B}" type="datetime1">
              <a:rPr lang="zh-TW" altLang="en-US"/>
              <a:pPr>
                <a:defRPr/>
              </a:pPr>
              <a:t>2025/9/4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AA5B3-53CB-42D0-B168-C08E2B2BE82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40800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4495800"/>
            <a:ext cx="7219950" cy="871538"/>
          </a:xfr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>
                    <a:alpha val="90000"/>
                  </a:schemeClr>
                </a:solidFill>
                <a:effectLst>
                  <a:innerShdw blurRad="38100">
                    <a:schemeClr val="tx1">
                      <a:lumMod val="85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52500" y="1676400"/>
            <a:ext cx="7219950" cy="2590800"/>
          </a:xfrm>
          <a:ln w="127000">
            <a:solidFill>
              <a:srgbClr val="FFFFFF">
                <a:alpha val="10000"/>
              </a:srgbClr>
            </a:solidFill>
            <a:miter lim="800000"/>
          </a:ln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2500" y="5367338"/>
            <a:ext cx="7223760" cy="8048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27DC3-472B-4E0B-BDC0-02FC76DBD51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35774370"/>
      </p:ext>
    </p:extLst>
  </p:cSld>
  <p:clrMapOvr>
    <a:masterClrMapping/>
  </p:clrMapOvr>
  <p:transition>
    <p:pull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962E9-F409-419F-937B-F58D44888AA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31745353"/>
      </p:ext>
    </p:extLst>
  </p:cSld>
  <p:clrMapOvr>
    <a:masterClrMapping/>
  </p:clrMapOvr>
  <p:transition>
    <p:pull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600200"/>
            <a:ext cx="1752600" cy="452596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1600200"/>
            <a:ext cx="5257800" cy="452596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7B194-EC82-4335-839D-FCE0F5C1D6C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2723801"/>
      </p:ext>
    </p:extLst>
  </p:cSld>
  <p:clrMapOvr>
    <a:masterClrMapping/>
  </p:clrMapOvr>
  <p:transition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3"/>
          </p:nvPr>
        </p:nvSpPr>
        <p:spPr>
          <a:xfrm>
            <a:off x="6876256" y="188641"/>
            <a:ext cx="1799976" cy="216023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zh-TW" altLang="en-US" dirty="0"/>
              <a:t>按一下以編輯</a:t>
            </a: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07327-2268-40BA-8724-B2628CBBB43D}" type="datetime1">
              <a:rPr lang="zh-TW" altLang="en-US"/>
              <a:pPr>
                <a:defRPr/>
              </a:pPr>
              <a:t>2025/9/4</a:t>
            </a:fld>
            <a:endParaRPr lang="zh-TW" altLang="en-US"/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467D6-A9C2-42FD-8AC7-90935006735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4532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7" name="文字版面配置區 10"/>
          <p:cNvSpPr>
            <a:spLocks noGrp="1"/>
          </p:cNvSpPr>
          <p:nvPr>
            <p:ph type="body" sz="quarter" idx="13"/>
          </p:nvPr>
        </p:nvSpPr>
        <p:spPr>
          <a:xfrm>
            <a:off x="6876256" y="188641"/>
            <a:ext cx="1799976" cy="216023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zh-TW" altLang="en-US" dirty="0"/>
              <a:t>按一下以編輯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390A0-5D06-484F-9CF6-6C26DDB02F6E}" type="datetime1">
              <a:rPr lang="zh-TW" altLang="en-US"/>
              <a:pPr>
                <a:defRPr/>
              </a:pPr>
              <a:t>2025/9/4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D8E71-7A32-4DB4-BFA1-2D85C11B8D5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3004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59FD1-13AC-4DBA-B764-8A5F48419969}" type="datetime1">
              <a:rPr lang="zh-TW" altLang="en-US"/>
              <a:pPr>
                <a:defRPr/>
              </a:pPr>
              <a:t>2025/9/4</a:t>
            </a:fld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C1165-8E13-4359-82FA-68AAA911B16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8843680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CB231-B9DB-4F16-B8AD-0B0AA595FC8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00474794"/>
      </p:ext>
    </p:extLst>
  </p:cSld>
  <p:clrMapOvr>
    <a:masterClrMapping/>
  </p:clrMapOvr>
  <p:transition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67AD0-11A2-494D-A415-45153ED42BDB}" type="datetime1">
              <a:rPr lang="zh-TW" altLang="en-US"/>
              <a:pPr>
                <a:defRPr/>
              </a:pPr>
              <a:t>2025/9/4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01471-A2B8-4223-89D0-21C2B495315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1778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18" Type="http://schemas.openxmlformats.org/officeDocument/2006/relationships/image" Target="../media/image8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3333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5928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66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C2C1C8E2-A5FB-4D10-9291-3F0BE307168C}" type="datetime1">
              <a:rPr lang="zh-TW" altLang="en-US"/>
              <a:pPr>
                <a:defRPr/>
              </a:pPr>
              <a:t>2025/9/4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5928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66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5928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66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D6A39E1F-5E9F-425C-9E95-C19568F34CD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071" r:id="rId4"/>
    <p:sldLayoutId id="2147484072" r:id="rId5"/>
    <p:sldLayoutId id="2147484073" r:id="rId6"/>
    <p:sldLayoutId id="2147484101" r:id="rId7"/>
    <p:sldLayoutId id="2147484102" r:id="rId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標楷體" pitchFamily="65" charset="-12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標楷體" pitchFamily="65" charset="-12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標楷體" pitchFamily="65" charset="-12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標楷體" pitchFamily="65" charset="-12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標楷體" pitchFamily="65" charset="-12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標楷體" pitchFamily="65" charset="-12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標楷體" pitchFamily="65" charset="-12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b="1" kern="1200">
          <a:solidFill>
            <a:srgbClr val="333399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b="1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858769E-945F-4CC8-BFD2-4900E7247F97}" type="datetime1">
              <a:rPr lang="zh-TW" altLang="en-US"/>
              <a:pPr>
                <a:defRPr/>
              </a:pPr>
              <a:t>2025/9/4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74A7A78-722C-4E2B-9FB0-BC9417FA4B1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88913"/>
            <a:ext cx="7667625" cy="1152525"/>
          </a:xfrm>
          <a:prstGeom prst="rect">
            <a:avLst/>
          </a:prstGeom>
          <a:gradFill rotWithShape="1">
            <a:gsLst>
              <a:gs pos="0">
                <a:srgbClr val="184776"/>
              </a:gs>
              <a:gs pos="100000">
                <a:srgbClr val="3399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75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CD1CD48B-A129-4336-85A9-13CC51C4F2C3}" type="datetime1">
              <a:rPr lang="zh-TW" altLang="en-US"/>
              <a:pPr>
                <a:defRPr/>
              </a:pPr>
              <a:t>2025/9/4</a:t>
            </a:fld>
            <a:endParaRPr lang="en-US" altLang="zh-TW"/>
          </a:p>
        </p:txBody>
      </p:sp>
      <p:sp>
        <p:nvSpPr>
          <p:cNvPr id="875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grpSp>
        <p:nvGrpSpPr>
          <p:cNvPr id="3078" name="Group 7"/>
          <p:cNvGrpSpPr>
            <a:grpSpLocks/>
          </p:cNvGrpSpPr>
          <p:nvPr/>
        </p:nvGrpSpPr>
        <p:grpSpPr bwMode="auto">
          <a:xfrm>
            <a:off x="0" y="5514975"/>
            <a:ext cx="9144000" cy="1328738"/>
            <a:chOff x="0" y="3474"/>
            <a:chExt cx="5760" cy="837"/>
          </a:xfrm>
        </p:grpSpPr>
        <p:sp>
          <p:nvSpPr>
            <p:cNvPr id="7176" name="Rectangle 8"/>
            <p:cNvSpPr>
              <a:spLocks noChangeArrowheads="1"/>
            </p:cNvSpPr>
            <p:nvPr userDrawn="1"/>
          </p:nvSpPr>
          <p:spPr bwMode="auto">
            <a:xfrm>
              <a:off x="0" y="3974"/>
              <a:ext cx="5760" cy="315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33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 eaLnBrk="0" hangingPunct="0"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 eaLnBrk="0" hangingPunct="0"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 eaLnBrk="0" hangingPunct="0"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 eaLnBrk="0" hangingPunct="0"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z="3600" b="1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3081" name="Picture 9" descr="logo2007_07"/>
            <p:cNvPicPr>
              <a:picLocks noChangeAspect="1" noChangeArrowheads="1"/>
            </p:cNvPicPr>
            <p:nvPr userDrawn="1"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" y="4022"/>
              <a:ext cx="854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8" name="Text Box 10"/>
            <p:cNvSpPr txBox="1">
              <a:spLocks noChangeArrowheads="1"/>
            </p:cNvSpPr>
            <p:nvPr userDrawn="1"/>
          </p:nvSpPr>
          <p:spPr bwMode="auto">
            <a:xfrm>
              <a:off x="3447" y="4020"/>
              <a:ext cx="2313" cy="19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 eaLnBrk="0" hangingPunct="0"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 eaLnBrk="0" hangingPunct="0"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 eaLnBrk="0" hangingPunct="0"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 eaLnBrk="0" hangingPunct="0"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zh-TW" altLang="en-US" sz="1400">
                  <a:solidFill>
                    <a:srgbClr val="FFFFFF"/>
                  </a:solidFill>
                  <a:latin typeface="Arial" charset="0"/>
                </a:rPr>
                <a:t>人文素養</a:t>
              </a:r>
              <a:r>
                <a:rPr lang="en-US" altLang="zh-TW" sz="1400">
                  <a:solidFill>
                    <a:srgbClr val="FFFFFF"/>
                  </a:solidFill>
                  <a:latin typeface="標楷體" pitchFamily="65" charset="-120"/>
                </a:rPr>
                <a:t>‧</a:t>
              </a:r>
              <a:r>
                <a:rPr lang="zh-TW" altLang="en-US" sz="1400">
                  <a:solidFill>
                    <a:srgbClr val="FFFFFF"/>
                  </a:solidFill>
                  <a:latin typeface="Arial" charset="0"/>
                </a:rPr>
                <a:t>社會關懷</a:t>
              </a:r>
              <a:r>
                <a:rPr lang="en-US" altLang="zh-TW" sz="1400">
                  <a:solidFill>
                    <a:srgbClr val="FFFFFF"/>
                  </a:solidFill>
                  <a:latin typeface="標楷體" pitchFamily="65" charset="-120"/>
                </a:rPr>
                <a:t>‧</a:t>
              </a:r>
              <a:r>
                <a:rPr lang="zh-TW" altLang="en-US" sz="1400">
                  <a:solidFill>
                    <a:srgbClr val="FFFFFF"/>
                  </a:solidFill>
                  <a:latin typeface="Arial" charset="0"/>
                </a:rPr>
                <a:t>專業知能</a:t>
              </a:r>
              <a:r>
                <a:rPr lang="en-US" altLang="zh-TW" sz="1400">
                  <a:solidFill>
                    <a:srgbClr val="FFFFFF"/>
                  </a:solidFill>
                  <a:latin typeface="標楷體" pitchFamily="65" charset="-120"/>
                </a:rPr>
                <a:t>‧</a:t>
              </a:r>
              <a:r>
                <a:rPr lang="zh-TW" altLang="en-US" sz="1400">
                  <a:solidFill>
                    <a:srgbClr val="FFFFFF"/>
                  </a:solidFill>
                  <a:latin typeface="Arial" charset="0"/>
                </a:rPr>
                <a:t>國際視野</a:t>
              </a:r>
            </a:p>
          </p:txBody>
        </p:sp>
        <p:pic>
          <p:nvPicPr>
            <p:cNvPr id="3083" name="Picture 11" descr="P1020077_大小 "/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3628"/>
              <a:ext cx="510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4" name="Picture 12" descr="P1020012_大小 "/>
            <p:cNvPicPr>
              <a:picLocks noChangeAspect="1" noChangeArrowheads="1"/>
            </p:cNvPicPr>
            <p:nvPr userDrawn="1"/>
          </p:nvPicPr>
          <p:blipFill>
            <a:blip r:embed="rId16">
              <a:lum bright="40000" contrast="-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3474"/>
              <a:ext cx="510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5" name="Picture 13" descr="P1020735_大小 "/>
            <p:cNvPicPr>
              <a:picLocks noChangeAspect="1" noChangeArrowheads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" y="3858"/>
              <a:ext cx="605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6" name="Picture 14" descr="P1010978_大小 "/>
            <p:cNvPicPr>
              <a:picLocks noChangeAspect="1" noChangeArrowheads="1"/>
            </p:cNvPicPr>
            <p:nvPr userDrawn="1"/>
          </p:nvPicPr>
          <p:blipFill>
            <a:blip r:embed="rId18">
              <a:lum bright="40000" contrast="-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5" y="3657"/>
              <a:ext cx="605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755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59499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8D5459EC-2289-4E30-B3B7-7AF23049A94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  <p:sldLayoutId id="2147484097" r:id="rId12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Fresh Master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3100" y="188913"/>
            <a:ext cx="7797800" cy="14605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52500" y="2057400"/>
            <a:ext cx="7239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2500" y="6553200"/>
            <a:ext cx="1828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77100" y="6553200"/>
            <a:ext cx="914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606ED56-D558-4F0A-BC0C-E700BFB861F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773862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p:transition>
    <p:pull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400" b="1" kern="1200">
          <a:solidFill>
            <a:srgbClr val="FFFFFF"/>
          </a:solidFill>
          <a:effectLst>
            <a:innerShdw blurRad="38100">
              <a:schemeClr val="tx1">
                <a:lumMod val="85000"/>
              </a:scheme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FF"/>
          </a:solidFill>
          <a:latin typeface="Calibri" pitchFamily="34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FF"/>
          </a:solidFill>
          <a:latin typeface="Calibri" pitchFamily="34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FF"/>
          </a:solidFill>
          <a:latin typeface="Calibri" pitchFamily="34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FF"/>
          </a:solidFill>
          <a:latin typeface="Calibri" pitchFamily="34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5400" b="1">
          <a:solidFill>
            <a:srgbClr val="FFFFFF"/>
          </a:solidFill>
          <a:latin typeface="Calibri" pitchFamily="34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5400" b="1">
          <a:solidFill>
            <a:srgbClr val="FFFFFF"/>
          </a:solidFill>
          <a:latin typeface="Calibri" pitchFamily="34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5400" b="1">
          <a:solidFill>
            <a:srgbClr val="FFFFFF"/>
          </a:solidFill>
          <a:latin typeface="Calibri" pitchFamily="34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5400" b="1">
          <a:solidFill>
            <a:srgbClr val="FFFFFF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ts val="1800"/>
        </a:spcBef>
        <a:spcAft>
          <a:spcPct val="0"/>
        </a:spcAft>
        <a:buFont typeface="Wingdings" pitchFamily="2" charset="2"/>
        <a:buChar char="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ts val="1800"/>
        </a:spcBef>
        <a:spcAft>
          <a:spcPct val="0"/>
        </a:spcAft>
        <a:buFont typeface="Wingdings" pitchFamily="2" charset="2"/>
        <a:buChar char="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ts val="1800"/>
        </a:spcBef>
        <a:spcAft>
          <a:spcPct val="0"/>
        </a:spcAft>
        <a:buFont typeface="Wingdings" pitchFamily="2" charset="2"/>
        <a:buChar char="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ts val="1800"/>
        </a:spcBef>
        <a:spcAft>
          <a:spcPct val="0"/>
        </a:spcAft>
        <a:buFont typeface="Wingdings" pitchFamily="2" charset="2"/>
        <a:buChar char="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ts val="1800"/>
        </a:spcBef>
        <a:spcAft>
          <a:spcPct val="0"/>
        </a:spcAft>
        <a:buFont typeface="Wingdings" pitchFamily="2" charset="2"/>
        <a:buChar char="R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1800"/>
        </a:spcBef>
        <a:buFont typeface="Wingdings" pitchFamily="2" charset="2"/>
        <a:buChar char="R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ts val="1800"/>
        </a:spcBef>
        <a:buFont typeface="Wingdings" pitchFamily="2" charset="2"/>
        <a:buChar char="R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1800"/>
        </a:spcBef>
        <a:buFont typeface="Wingdings" pitchFamily="2" charset="2"/>
        <a:buChar char="R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ts val="1800"/>
        </a:spcBef>
        <a:buFont typeface="Wingdings" pitchFamily="2" charset="2"/>
        <a:buChar char="R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osca.ncut.edu.tw/var/file/10/1010/img/574/673226234.pdf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ut.edu.tw/p/412-1000-856.php?Lang=zh-tw" TargetMode="External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door.taichung.gov.tw/index.jsp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idoor.taichung.gov.tw/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533400" y="1350660"/>
            <a:ext cx="7772400" cy="1470025"/>
          </a:xfrm>
        </p:spPr>
        <p:txBody>
          <a:bodyPr/>
          <a:lstStyle/>
          <a:p>
            <a:r>
              <a:rPr lang="en-US" altLang="zh-TW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</a:t>
            </a:r>
            <a:r>
              <a:rPr lang="zh-TW" alt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學年度第</a:t>
            </a:r>
            <a:r>
              <a:rPr lang="en-US" altLang="zh-TW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TW" alt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學期班級幹部研習</a:t>
            </a: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1219200" y="3245836"/>
            <a:ext cx="6400800" cy="1752600"/>
          </a:xfrm>
        </p:spPr>
        <p:txBody>
          <a:bodyPr/>
          <a:lstStyle/>
          <a:p>
            <a:r>
              <a:rPr lang="zh-TW" altLang="en-US" dirty="0"/>
              <a:t>報告人：學務處生輔組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DC1165-8E13-4359-82FA-68AAA911B16D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3858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52500" y="1844824"/>
            <a:ext cx="7239000" cy="3733800"/>
          </a:xfrm>
        </p:spPr>
        <p:txBody>
          <a:bodyPr/>
          <a:lstStyle/>
          <a:p>
            <a:pPr marL="0" indent="0">
              <a:buNone/>
            </a:pPr>
            <a:r>
              <a:rPr lang="zh-TW" altLang="zh-TW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請同學勿於校園內吸菸！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zh-TW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依據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日「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</a:t>
            </a:r>
            <a:r>
              <a:rPr lang="zh-TW" altLang="zh-TW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學年度第</a:t>
            </a: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TW" altLang="zh-TW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學期學生事務會議</a:t>
            </a:r>
            <a:r>
              <a: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」</a:t>
            </a:r>
            <a:r>
              <a:rPr lang="zh-TW" altLang="zh-TW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決議，</a:t>
            </a:r>
            <a:r>
              <a:rPr lang="zh-TW" altLang="zh-TW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違反規定者將依校規議處</a:t>
            </a:r>
            <a:r>
              <a:rPr lang="en-US" altLang="zh-TW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zh-TW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小過</a:t>
            </a:r>
            <a:r>
              <a:rPr lang="en-US" altLang="zh-TW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TW" altLang="zh-TW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次</a:t>
            </a:r>
            <a:r>
              <a:rPr lang="en-US" altLang="zh-TW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TW" altLang="zh-TW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TW" altLang="zh-TW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另累犯者除小過</a:t>
            </a:r>
            <a:r>
              <a:rPr lang="en-US" altLang="zh-TW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TW" altLang="zh-TW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次外，並將舉報至臺中市政府衛生局逕行開罰，違者最高罰新臺幣</a:t>
            </a:r>
            <a:r>
              <a:rPr lang="en-US" altLang="zh-TW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TW" altLang="zh-TW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萬元</a:t>
            </a:r>
            <a:r>
              <a:rPr lang="zh-TW" altLang="zh-TW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TW" alt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755576" y="188640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 kern="1200">
                <a:solidFill>
                  <a:srgbClr val="FFFFFF"/>
                </a:solidFill>
                <a:effectLst>
                  <a:innerShdw blurRad="38100">
                    <a:schemeClr val="tx1">
                      <a:lumMod val="85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FFF"/>
                </a:solidFill>
                <a:latin typeface="Calibri" pitchFamily="34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FFF"/>
                </a:solidFill>
                <a:latin typeface="Calibri" pitchFamily="34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FFF"/>
                </a:solidFill>
                <a:latin typeface="Calibri" pitchFamily="34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FFF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FFF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FFF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FFF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FFF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7D1EB2"/>
                </a:solidFill>
                <a:effectLst>
                  <a:innerShdw blurRad="38100">
                    <a:prstClr val="white">
                      <a:lumMod val="85000"/>
                    </a:prstClr>
                  </a:inn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菸害防制宣導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7D1EB2"/>
              </a:solidFill>
              <a:effectLst>
                <a:innerShdw blurRad="38100">
                  <a:prstClr val="white">
                    <a:lumMod val="85000"/>
                  </a:prstClr>
                </a:innerShdw>
              </a:effectLst>
              <a:uLnTx/>
              <a:uFillTx/>
              <a:latin typeface="標楷體" pitchFamily="65" charset="-120"/>
              <a:ea typeface="標楷體" pitchFamily="65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70000085"/>
      </p:ext>
    </p:extLst>
  </p:cSld>
  <p:clrMapOvr>
    <a:masterClrMapping/>
  </p:clrMapOvr>
  <p:transition>
    <p:pull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212" y="839417"/>
            <a:ext cx="3816424" cy="535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08" y="4612558"/>
            <a:ext cx="4487362" cy="157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2"/>
          <p:cNvSpPr>
            <a:spLocks noChangeArrowheads="1"/>
          </p:cNvSpPr>
          <p:nvPr/>
        </p:nvSpPr>
        <p:spPr bwMode="gray">
          <a:xfrm>
            <a:off x="147682" y="585417"/>
            <a:ext cx="4575175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110000"/>
              </a:lnSpc>
              <a:defRPr/>
            </a:pPr>
            <a:r>
              <a:rPr lang="zh-TW" altLang="en-US" sz="3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菸害防制宣導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62" y="1439234"/>
            <a:ext cx="3023854" cy="303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02004"/>
      </p:ext>
    </p:extLst>
  </p:cSld>
  <p:clrMapOvr>
    <a:masterClrMapping/>
  </p:clrMapOvr>
  <p:transition>
    <p:pull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投影片編號版面配置區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28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97F137-163B-463E-A254-D9A14843322E}" type="slidenum">
              <a:rPr lang="en-US" altLang="zh-TW" sz="1200" b="0">
                <a:solidFill>
                  <a:srgbClr val="666699"/>
                </a:solidFill>
                <a:latin typeface="微軟正黑體" pitchFamily="34" charset="-120"/>
                <a:ea typeface="微軟正黑體" pitchFamily="34" charset="-12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zh-TW" sz="1200" b="0" dirty="0">
              <a:solidFill>
                <a:srgbClr val="6666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AutoShape 42"/>
          <p:cNvSpPr>
            <a:spLocks noChangeArrowheads="1"/>
          </p:cNvSpPr>
          <p:nvPr/>
        </p:nvSpPr>
        <p:spPr bwMode="gray">
          <a:xfrm>
            <a:off x="103720" y="612771"/>
            <a:ext cx="4575175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110000"/>
              </a:lnSpc>
              <a:defRPr/>
            </a:pPr>
            <a:r>
              <a:rPr lang="zh-TW" altLang="en-US" sz="3400" b="1" dirty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兵役系統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238859" y="1352544"/>
            <a:ext cx="4700954" cy="5178798"/>
            <a:chOff x="282820" y="1242581"/>
            <a:chExt cx="4700954" cy="5178798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820" y="1242581"/>
              <a:ext cx="4700954" cy="5178798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1863769" y="3831980"/>
              <a:ext cx="571500" cy="41323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" name="文字方塊 7"/>
          <p:cNvSpPr txBox="1"/>
          <p:nvPr/>
        </p:nvSpPr>
        <p:spPr>
          <a:xfrm>
            <a:off x="3558898" y="3807929"/>
            <a:ext cx="531033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TW" altLang="en-US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全校男同學都要填寫兵役申請資料</a:t>
            </a:r>
            <a:endParaRPr lang="en-US" altLang="zh-TW" sz="2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TW" alt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完成二階段軍事訓練的同學，請於當學期開學一週內辦理儘召</a:t>
            </a:r>
            <a:endParaRPr lang="en-US" altLang="zh-TW" sz="2500" b="1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862808" y="2399925"/>
            <a:ext cx="4333238" cy="13084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登錄學校首頁</a:t>
            </a:r>
            <a:r>
              <a:rPr lang="en-US" altLang="zh-TW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校務行政</a:t>
            </a:r>
            <a:r>
              <a:rPr lang="en-US" altLang="zh-TW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學生篇</a:t>
            </a:r>
            <a:r>
              <a:rPr lang="en-US" altLang="zh-TW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學生事務</a:t>
            </a:r>
            <a:r>
              <a:rPr lang="en-US" altLang="zh-TW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兵役申請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32632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投影片編號版面配置區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28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97F137-163B-463E-A254-D9A14843322E}" type="slidenum">
              <a:rPr lang="en-US" altLang="zh-TW" sz="1200" b="0">
                <a:solidFill>
                  <a:srgbClr val="666699"/>
                </a:solidFill>
                <a:latin typeface="微軟正黑體" pitchFamily="34" charset="-120"/>
                <a:ea typeface="微軟正黑體" pitchFamily="34" charset="-12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zh-TW" sz="1200" b="0" dirty="0">
              <a:solidFill>
                <a:srgbClr val="6666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AutoShape 42"/>
          <p:cNvSpPr>
            <a:spLocks noChangeArrowheads="1"/>
          </p:cNvSpPr>
          <p:nvPr/>
        </p:nvSpPr>
        <p:spPr bwMode="gray">
          <a:xfrm>
            <a:off x="179998" y="679707"/>
            <a:ext cx="4575175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110000"/>
              </a:lnSpc>
              <a:defRPr/>
            </a:pP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學生操行成績計算</a:t>
            </a:r>
          </a:p>
        </p:txBody>
      </p:sp>
      <p:sp>
        <p:nvSpPr>
          <p:cNvPr id="4" name="矩形 3"/>
          <p:cNvSpPr/>
          <p:nvPr/>
        </p:nvSpPr>
        <p:spPr>
          <a:xfrm>
            <a:off x="173039" y="1527663"/>
            <a:ext cx="686598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hlinkClick r:id="rId2"/>
              </a:rPr>
              <a:t>學生事務處</a:t>
            </a:r>
            <a:r>
              <a:rPr lang="en-US" altLang="zh-TW" sz="25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hlinkClick r:id="rId2"/>
              </a:rPr>
              <a:t>/</a:t>
            </a:r>
            <a:r>
              <a:rPr lang="zh-TW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2"/>
              </a:rPr>
              <a:t>生輔組</a:t>
            </a:r>
            <a:r>
              <a:rPr lang="en-US" altLang="zh-TW" sz="25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hlinkClick r:id="rId2"/>
              </a:rPr>
              <a:t>/</a:t>
            </a:r>
            <a:r>
              <a:rPr lang="zh-TW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2"/>
              </a:rPr>
              <a:t>章則辦法</a:t>
            </a:r>
            <a:r>
              <a:rPr lang="en-US" altLang="zh-TW" sz="25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2"/>
              </a:rPr>
              <a:t>/</a:t>
            </a:r>
            <a:r>
              <a:rPr lang="zh-TW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2"/>
              </a:rPr>
              <a:t>學生操行考查辦法</a:t>
            </a:r>
            <a:endParaRPr lang="zh-TW" altLang="en-US" sz="2500" b="1" dirty="0">
              <a:solidFill>
                <a:srgbClr val="FF0000"/>
              </a:solidFill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951554"/>
              </p:ext>
            </p:extLst>
          </p:nvPr>
        </p:nvGraphicFramePr>
        <p:xfrm>
          <a:off x="179998" y="2776740"/>
          <a:ext cx="4020110" cy="2669190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2010055">
                  <a:extLst>
                    <a:ext uri="{9D8B030D-6E8A-4147-A177-3AD203B41FA5}">
                      <a16:colId xmlns:a16="http://schemas.microsoft.com/office/drawing/2014/main" val="3009940382"/>
                    </a:ext>
                  </a:extLst>
                </a:gridCol>
                <a:gridCol w="2010055">
                  <a:extLst>
                    <a:ext uri="{9D8B030D-6E8A-4147-A177-3AD203B41FA5}">
                      <a16:colId xmlns:a16="http://schemas.microsoft.com/office/drawing/2014/main" val="2250368686"/>
                    </a:ext>
                  </a:extLst>
                </a:gridCol>
              </a:tblGrid>
              <a:tr h="4436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說明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加減分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4350612"/>
                  </a:ext>
                </a:extLst>
              </a:tr>
              <a:tr h="7418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嘉獎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加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sz="28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sz="28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07164411"/>
                  </a:ext>
                </a:extLst>
              </a:tr>
              <a:tr h="7418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小功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加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2.5</a:t>
                      </a:r>
                      <a:r>
                        <a:rPr lang="zh-TW" sz="28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sz="28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38655433"/>
                  </a:ext>
                </a:extLst>
              </a:tr>
              <a:tr h="7418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大功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加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7.5</a:t>
                      </a:r>
                      <a:r>
                        <a:rPr lang="zh-TW" sz="28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sz="28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22687667"/>
                  </a:ext>
                </a:extLst>
              </a:tr>
            </a:tbl>
          </a:graphicData>
        </a:graphic>
      </p:graphicFrame>
      <p:sp>
        <p:nvSpPr>
          <p:cNvPr id="11" name="矩形 10"/>
          <p:cNvSpPr/>
          <p:nvPr/>
        </p:nvSpPr>
        <p:spPr>
          <a:xfrm>
            <a:off x="179998" y="2127773"/>
            <a:ext cx="307007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操行成績基本分</a:t>
            </a:r>
            <a:r>
              <a:rPr lang="en-US" altLang="zh-TW" sz="25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82</a:t>
            </a:r>
            <a:r>
              <a:rPr lang="zh-TW" alt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329116"/>
              </p:ext>
            </p:extLst>
          </p:nvPr>
        </p:nvGraphicFramePr>
        <p:xfrm>
          <a:off x="4309286" y="2776740"/>
          <a:ext cx="4487827" cy="266919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024123">
                  <a:extLst>
                    <a:ext uri="{9D8B030D-6E8A-4147-A177-3AD203B41FA5}">
                      <a16:colId xmlns:a16="http://schemas.microsoft.com/office/drawing/2014/main" val="3009940382"/>
                    </a:ext>
                  </a:extLst>
                </a:gridCol>
                <a:gridCol w="2463704">
                  <a:extLst>
                    <a:ext uri="{9D8B030D-6E8A-4147-A177-3AD203B41FA5}">
                      <a16:colId xmlns:a16="http://schemas.microsoft.com/office/drawing/2014/main" val="2250368686"/>
                    </a:ext>
                  </a:extLst>
                </a:gridCol>
              </a:tblGrid>
              <a:tr h="3341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說明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加減分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4350612"/>
                  </a:ext>
                </a:extLst>
              </a:tr>
              <a:tr h="4606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曠課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扣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0.5</a:t>
                      </a:r>
                      <a:r>
                        <a:rPr lang="zh-TW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節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778811"/>
                  </a:ext>
                </a:extLst>
              </a:tr>
              <a:tr h="4606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遲到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扣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0.25/</a:t>
                      </a:r>
                      <a:r>
                        <a:rPr lang="zh-TW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節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2226037"/>
                  </a:ext>
                </a:extLst>
              </a:tr>
              <a:tr h="4606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申誡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扣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8033025"/>
                  </a:ext>
                </a:extLst>
              </a:tr>
              <a:tr h="4606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小過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扣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2.5</a:t>
                      </a:r>
                      <a:r>
                        <a:rPr lang="zh-TW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94738955"/>
                  </a:ext>
                </a:extLst>
              </a:tr>
              <a:tr h="4606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大過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扣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7.5</a:t>
                      </a:r>
                      <a:r>
                        <a:rPr lang="zh-TW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sz="2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570683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480323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投影片編號版面配置區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28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97F137-163B-463E-A254-D9A14843322E}" type="slidenum">
              <a:rPr lang="en-US" altLang="zh-TW" sz="1200" b="0">
                <a:solidFill>
                  <a:srgbClr val="666699"/>
                </a:solidFill>
                <a:latin typeface="微軟正黑體" pitchFamily="34" charset="-120"/>
                <a:ea typeface="微軟正黑體" pitchFamily="34" charset="-12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zh-TW" sz="1200" b="0" dirty="0">
              <a:solidFill>
                <a:srgbClr val="6666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AutoShape 42"/>
          <p:cNvSpPr>
            <a:spLocks noChangeArrowheads="1"/>
          </p:cNvSpPr>
          <p:nvPr/>
        </p:nvSpPr>
        <p:spPr bwMode="gray">
          <a:xfrm>
            <a:off x="147682" y="563213"/>
            <a:ext cx="4575175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110000"/>
              </a:lnSpc>
              <a:defRPr/>
            </a:pP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學生請假系統</a:t>
            </a:r>
          </a:p>
        </p:txBody>
      </p:sp>
      <p:sp>
        <p:nvSpPr>
          <p:cNvPr id="2" name="矩形 1"/>
          <p:cNvSpPr/>
          <p:nvPr/>
        </p:nvSpPr>
        <p:spPr>
          <a:xfrm>
            <a:off x="953222" y="1047837"/>
            <a:ext cx="621836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3400" b="1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登錄學校首頁</a:t>
            </a:r>
            <a:r>
              <a:rPr lang="en-US" altLang="zh-TW" sz="3400" b="1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/</a:t>
            </a:r>
            <a:r>
              <a:rPr lang="zh-TW" altLang="zh-TW" sz="3400" b="1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校務行政</a:t>
            </a:r>
            <a:r>
              <a:rPr lang="en-US" altLang="zh-TW" sz="3400" b="1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/</a:t>
            </a:r>
            <a:r>
              <a:rPr lang="zh-TW" altLang="zh-TW" sz="3400" b="1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學生篇</a:t>
            </a:r>
            <a:r>
              <a:rPr lang="en-US" altLang="zh-TW" sz="3400" b="1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/</a:t>
            </a:r>
            <a:endParaRPr lang="zh-TW" altLang="en-US" sz="3400" b="1" dirty="0">
              <a:solidFill>
                <a:srgbClr val="0000FF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2" y="1720738"/>
            <a:ext cx="6904655" cy="458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0786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投影片編號版面配置區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28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97F137-163B-463E-A254-D9A14843322E}" type="slidenum">
              <a:rPr lang="en-US" altLang="zh-TW" sz="1200" b="0">
                <a:solidFill>
                  <a:srgbClr val="666699"/>
                </a:solidFill>
                <a:latin typeface="微軟正黑體" pitchFamily="34" charset="-120"/>
                <a:ea typeface="微軟正黑體" pitchFamily="34" charset="-12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zh-TW" sz="1200" b="0" dirty="0">
              <a:solidFill>
                <a:srgbClr val="6666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4244" y="1504346"/>
            <a:ext cx="8282556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3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為維護同學權益，請務必轉知同學</a:t>
            </a:r>
            <a:r>
              <a:rPr lang="zh-TW" altLang="en-US" sz="3000" b="1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無論是否有請假或曠課」</a:t>
            </a:r>
            <a:r>
              <a:rPr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均需定期上網查詢缺曠紀錄</a:t>
            </a:r>
            <a:r>
              <a:rPr lang="zh-TW" altLang="en-US" sz="3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，如有疑問，可至生輔組查詢更正</a:t>
            </a:r>
            <a:r>
              <a:rPr lang="en-US" altLang="zh-TW" sz="3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分機</a:t>
            </a:r>
            <a:r>
              <a:rPr lang="en-US" altLang="zh-TW" sz="3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2323)</a:t>
            </a:r>
            <a:r>
              <a:rPr lang="zh-TW" altLang="en-US" sz="3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0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3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系統送出請假單後，請提醒導師</a:t>
            </a:r>
            <a:r>
              <a:rPr lang="en-US" altLang="zh-TW" sz="3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系主任</a:t>
            </a:r>
            <a:r>
              <a:rPr lang="en-US" altLang="zh-TW" sz="3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審核</a:t>
            </a:r>
            <a:endParaRPr lang="en-US" altLang="zh-TW" sz="30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zh-TW" sz="3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將來要升學、實習或申請獎學</a:t>
            </a:r>
            <a:r>
              <a:rPr lang="zh-TW" altLang="en-US" sz="3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金均需要</a:t>
            </a:r>
            <a:endParaRPr lang="en-US" altLang="zh-TW" sz="30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en-US" sz="32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假曠</a:t>
            </a:r>
            <a:r>
              <a:rPr lang="zh-TW" altLang="zh-TW" sz="32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明細表</a:t>
            </a:r>
            <a:endParaRPr lang="en-US" altLang="zh-TW" sz="3200" b="1" u="sng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3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務必定期確認假曠系統</a:t>
            </a:r>
            <a:endParaRPr lang="en-US" altLang="zh-TW" sz="30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AutoShape 42"/>
          <p:cNvSpPr>
            <a:spLocks noChangeArrowheads="1"/>
          </p:cNvSpPr>
          <p:nvPr/>
        </p:nvSpPr>
        <p:spPr bwMode="gray">
          <a:xfrm>
            <a:off x="127804" y="615617"/>
            <a:ext cx="4575175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110000"/>
              </a:lnSpc>
              <a:defRPr/>
            </a:pP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學生請假系統</a:t>
            </a:r>
          </a:p>
        </p:txBody>
      </p:sp>
    </p:spTree>
    <p:extLst>
      <p:ext uri="{BB962C8B-B14F-4D97-AF65-F5344CB8AC3E}">
        <p14:creationId xmlns:p14="http://schemas.microsoft.com/office/powerpoint/2010/main" val="146364708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628550-BFBB-49F9-9382-F1297E65EFAA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687051"/>
              </p:ext>
            </p:extLst>
          </p:nvPr>
        </p:nvGraphicFramePr>
        <p:xfrm>
          <a:off x="220953" y="1200117"/>
          <a:ext cx="8712968" cy="508609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299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1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825">
                <a:tc gridSpan="3">
                  <a:txBody>
                    <a:bodyPr/>
                    <a:lstStyle/>
                    <a:p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※</a:t>
                      </a:r>
                      <a:r>
                        <a:rPr lang="zh-TW" altLang="en-US" dirty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學雜費減免</a:t>
                      </a:r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&amp;</a:t>
                      </a:r>
                      <a:r>
                        <a:rPr lang="zh-TW" altLang="en-US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弱勢助學金</a:t>
                      </a:r>
                      <a:r>
                        <a:rPr lang="zh-TW" altLang="en-US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只能</a:t>
                      </a:r>
                      <a:r>
                        <a:rPr lang="zh-TW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擇一申請</a:t>
                      </a:r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※</a:t>
                      </a:r>
                      <a:r>
                        <a:rPr lang="zh-TW" altLang="en-US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                                  申辦人校內分機</a:t>
                      </a:r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2324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825"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類別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kern="1200" dirty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學雜費減免</a:t>
                      </a:r>
                      <a:endParaRPr lang="zh-TW" altLang="en-US" dirty="0">
                        <a:solidFill>
                          <a:srgbClr val="8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kern="1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弱勢助學金</a:t>
                      </a:r>
                      <a:endParaRPr lang="zh-TW" altLang="en-US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6533"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申請資格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特定身分</a:t>
                      </a:r>
                      <a:r>
                        <a:rPr lang="en-US" altLang="zh-TW" dirty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altLang="en-US" dirty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如身心障礙人士子女、低收入戶、等</a:t>
                      </a:r>
                      <a:r>
                        <a:rPr lang="en-US" altLang="zh-TW" dirty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dirty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詳見</a:t>
                      </a:r>
                      <a:r>
                        <a:rPr lang="zh-TW" altLang="en-US" dirty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  <a:hlinkClick r:id="rId2" action="ppaction://hlinksldjump"/>
                        </a:rPr>
                        <a:t>公告</a:t>
                      </a:r>
                      <a:r>
                        <a:rPr lang="en-US" altLang="zh-TW" dirty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dirty="0">
                        <a:solidFill>
                          <a:srgbClr val="8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前一年年收入</a:t>
                      </a:r>
                      <a:r>
                        <a:rPr lang="en-US" altLang="zh-TW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70</a:t>
                      </a:r>
                      <a:r>
                        <a:rPr lang="zh-TW" altLang="en-US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萬以下</a:t>
                      </a:r>
                      <a:r>
                        <a:rPr lang="en-US" altLang="zh-TW" sz="1800" kern="1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kern="1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詳見</a:t>
                      </a:r>
                      <a:r>
                        <a:rPr lang="zh-TW" altLang="en-US" sz="1800" kern="1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  <a:hlinkClick r:id="rId2" action="ppaction://hlinksldjump"/>
                        </a:rPr>
                        <a:t>公告</a:t>
                      </a:r>
                      <a:r>
                        <a:rPr lang="en-US" altLang="zh-TW" sz="1800" kern="1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br>
                        <a:rPr lang="en-US" altLang="zh-TW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en-US" altLang="zh-TW" sz="16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前一學期學業</a:t>
                      </a:r>
                      <a:r>
                        <a:rPr lang="zh-TW" altLang="en-US" sz="1600" kern="1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成績</a:t>
                      </a: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平均</a:t>
                      </a:r>
                      <a:r>
                        <a:rPr lang="en-US" altLang="zh-TW" sz="16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以上</a:t>
                      </a:r>
                      <a:r>
                        <a:rPr lang="en-US" altLang="zh-TW" sz="16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新生免</a:t>
                      </a:r>
                      <a:r>
                        <a:rPr lang="en-US" altLang="zh-TW" sz="16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，家庭利息</a:t>
                      </a:r>
                      <a:r>
                        <a:rPr lang="en-US" altLang="zh-TW" sz="16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萬元以下，不動產</a:t>
                      </a:r>
                      <a:r>
                        <a:rPr lang="en-US" altLang="zh-TW" sz="16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650</a:t>
                      </a: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萬以下</a:t>
                      </a:r>
                      <a:r>
                        <a:rPr lang="en-US" altLang="zh-TW" sz="16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6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4227"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申請日期</a:t>
                      </a:r>
                      <a:b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b="1" dirty="0">
                          <a:solidFill>
                            <a:srgbClr val="CC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可參閱</a:t>
                      </a:r>
                      <a:r>
                        <a:rPr lang="zh-TW" altLang="en-US" b="1" dirty="0">
                          <a:solidFill>
                            <a:srgbClr val="CC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  <a:hlinkClick r:id="rId3"/>
                        </a:rPr>
                        <a:t>行事曆</a:t>
                      </a:r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每年</a:t>
                      </a:r>
                      <a:r>
                        <a:rPr lang="en-US" altLang="zh-TW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altLang="en-US" dirty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月及</a:t>
                      </a:r>
                      <a:r>
                        <a:rPr lang="en-US" altLang="zh-TW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zh-TW" altLang="en-US" dirty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月份</a:t>
                      </a:r>
                      <a:br>
                        <a:rPr lang="en-US" altLang="zh-TW" dirty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en-US" altLang="zh-TW" dirty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dirty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每學期期末申請下學期學雜費減免*</a:t>
                      </a:r>
                      <a:r>
                        <a:rPr lang="zh-TW" altLang="en-US" b="1" u="sng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每學期須提出申請</a:t>
                      </a:r>
                      <a:r>
                        <a:rPr lang="zh-TW" altLang="en-US" dirty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altLang="zh-TW" dirty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dirty="0">
                        <a:solidFill>
                          <a:srgbClr val="8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每年</a:t>
                      </a:r>
                      <a:r>
                        <a:rPr lang="en-US" altLang="zh-TW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zh-TW" altLang="en-US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月份</a:t>
                      </a:r>
                      <a:br>
                        <a:rPr lang="en-US" altLang="zh-TW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en-US" altLang="zh-TW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b="1" u="sng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上學期申請</a:t>
                      </a:r>
                      <a:r>
                        <a:rPr lang="zh-TW" altLang="en-US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，核可後於下學期學雜費內補助</a:t>
                      </a:r>
                      <a:r>
                        <a:rPr lang="en-US" altLang="zh-TW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825"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申請方式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  <a:hlinkClick r:id="rId4" action="ppaction://hlinksldjump"/>
                        </a:rPr>
                        <a:t>兩者皆線上申請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6032"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注意事項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TW" altLang="en-US" dirty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申請學貸者，須先申請減免通過後，再依減免後繳費單申辦學貸</a:t>
                      </a:r>
                      <a:br>
                        <a:rPr lang="en-US" altLang="zh-TW" dirty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en-US" altLang="zh-TW" dirty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TW" altLang="en-US" dirty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學校初審通過後，一律先減免學雜費，若</a:t>
                      </a:r>
                      <a:r>
                        <a:rPr lang="zh-TW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教育部審核不通過</a:t>
                      </a:r>
                      <a:r>
                        <a:rPr lang="zh-TW" altLang="en-US" dirty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，將通知同學</a:t>
                      </a:r>
                      <a:r>
                        <a:rPr lang="zh-TW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繳回減免金額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TW" altLang="en-US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請申請者關注</a:t>
                      </a:r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zh-TW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zh-TW" altLang="en-US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日左右審核</a:t>
                      </a:r>
                      <a:r>
                        <a:rPr lang="zh-TW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結果公告</a:t>
                      </a:r>
                      <a:endParaRPr lang="en-US" altLang="zh-TW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altLang="zh-TW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TW" altLang="en-US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結果公告後，符合資格同學可於</a:t>
                      </a:r>
                      <a:r>
                        <a:rPr lang="zh-TW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申復時間內</a:t>
                      </a:r>
                      <a:r>
                        <a:rPr lang="zh-TW" altLang="en-US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檢具相關</a:t>
                      </a:r>
                      <a:r>
                        <a:rPr lang="zh-TW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紙本</a:t>
                      </a:r>
                      <a:r>
                        <a:rPr lang="zh-TW" altLang="en-US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證明文件</a:t>
                      </a:r>
                      <a:r>
                        <a:rPr lang="zh-TW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繳交</a:t>
                      </a:r>
                      <a:r>
                        <a:rPr lang="zh-TW" altLang="en-US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至</a:t>
                      </a:r>
                      <a:r>
                        <a:rPr lang="zh-TW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青永館</a:t>
                      </a:r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alt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樓生輔組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825"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重要提醒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請保持個人</a:t>
                      </a:r>
                      <a:r>
                        <a:rPr lang="en-US" altLang="zh-TW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email</a:t>
                      </a:r>
                      <a:r>
                        <a:rPr lang="zh-TW" altLang="en-U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與手機聯絡資訊正確與暢通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AutoShape 42"/>
          <p:cNvSpPr>
            <a:spLocks noChangeArrowheads="1"/>
          </p:cNvSpPr>
          <p:nvPr/>
        </p:nvSpPr>
        <p:spPr bwMode="gray">
          <a:xfrm>
            <a:off x="147682" y="593444"/>
            <a:ext cx="6668754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110000"/>
              </a:lnSpc>
              <a:defRPr/>
            </a:pP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學雜費減免</a:t>
            </a:r>
            <a:r>
              <a:rPr lang="en-US" altLang="zh-TW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弱勢助學金申請</a:t>
            </a:r>
          </a:p>
        </p:txBody>
      </p:sp>
    </p:spTree>
    <p:extLst>
      <p:ext uri="{BB962C8B-B14F-4D97-AF65-F5344CB8AC3E}">
        <p14:creationId xmlns:p14="http://schemas.microsoft.com/office/powerpoint/2010/main" val="3726136808"/>
      </p:ext>
    </p:extLst>
  </p:cSld>
  <p:clrMapOvr>
    <a:masterClrMapping/>
  </p:clrMapOvr>
  <p:transition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DC1165-8E13-4359-82FA-68AAA911B16D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  <p:sp>
        <p:nvSpPr>
          <p:cNvPr id="3" name="矩形 2"/>
          <p:cNvSpPr/>
          <p:nvPr/>
        </p:nvSpPr>
        <p:spPr>
          <a:xfrm>
            <a:off x="989214" y="2379110"/>
            <a:ext cx="7414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教育部「拉近公私立學校學雜費差距及其配套措施方案」懶人包</a:t>
            </a:r>
          </a:p>
        </p:txBody>
      </p:sp>
      <p:sp>
        <p:nvSpPr>
          <p:cNvPr id="4" name="AutoShape 42"/>
          <p:cNvSpPr>
            <a:spLocks noChangeArrowheads="1"/>
          </p:cNvSpPr>
          <p:nvPr/>
        </p:nvSpPr>
        <p:spPr bwMode="gray">
          <a:xfrm>
            <a:off x="147682" y="593444"/>
            <a:ext cx="6668754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110000"/>
              </a:lnSpc>
              <a:defRPr/>
            </a:pP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學雜費減免</a:t>
            </a:r>
            <a:r>
              <a:rPr lang="en-US" altLang="zh-TW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弱勢助學金申請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811" y="3943695"/>
            <a:ext cx="1846117" cy="184611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985" y="3836862"/>
            <a:ext cx="2990429" cy="205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3199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DC1165-8E13-4359-82FA-68AAA911B16D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  <p:sp>
        <p:nvSpPr>
          <p:cNvPr id="3" name="AutoShape 42"/>
          <p:cNvSpPr>
            <a:spLocks noChangeArrowheads="1"/>
          </p:cNvSpPr>
          <p:nvPr/>
        </p:nvSpPr>
        <p:spPr bwMode="gray">
          <a:xfrm>
            <a:off x="116860" y="618670"/>
            <a:ext cx="4575175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110000"/>
              </a:lnSpc>
              <a:defRPr/>
            </a:pPr>
            <a:r>
              <a:rPr lang="zh-TW" altLang="en-US" sz="3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班長群組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298175" y="2584174"/>
            <a:ext cx="82196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「班長群組」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是學校傳達各項訊息的管道之一，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請班長務必注意群組內的訊息，並轉知班級群組。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另外，班長於群組中詢問問題，若超出上班時間，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承辦人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jeffry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將視情況回復。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557445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DC1165-8E13-4359-82FA-68AAA911B16D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  <p:sp>
        <p:nvSpPr>
          <p:cNvPr id="4" name="文字方塊 3"/>
          <p:cNvSpPr txBox="1"/>
          <p:nvPr/>
        </p:nvSpPr>
        <p:spPr>
          <a:xfrm>
            <a:off x="298175" y="2584174"/>
            <a:ext cx="82196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研習會結束</a:t>
            </a:r>
            <a:br>
              <a:rPr lang="zh-TW" altLang="en-US" sz="4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感謝出席與會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9657635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投影片編號版面配置區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28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97F137-163B-463E-A254-D9A14843322E}" type="slidenum">
              <a:rPr lang="en-US" altLang="zh-TW" sz="1200" b="0">
                <a:solidFill>
                  <a:srgbClr val="666699"/>
                </a:solidFill>
                <a:latin typeface="微軟正黑體" pitchFamily="34" charset="-120"/>
                <a:ea typeface="微軟正黑體" pitchFamily="34" charset="-12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zh-TW" sz="1200" b="0" dirty="0">
              <a:solidFill>
                <a:srgbClr val="6666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AutoShape 42"/>
          <p:cNvSpPr>
            <a:spLocks noChangeArrowheads="1"/>
          </p:cNvSpPr>
          <p:nvPr/>
        </p:nvSpPr>
        <p:spPr bwMode="gray">
          <a:xfrm>
            <a:off x="116860" y="585418"/>
            <a:ext cx="4575175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110000"/>
              </a:lnSpc>
              <a:defRPr/>
            </a:pPr>
            <a:r>
              <a:rPr lang="zh-TW" altLang="en-US" sz="3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學校電話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237392" y="1925517"/>
            <a:ext cx="861966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5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校安中心</a:t>
            </a:r>
            <a:r>
              <a:rPr lang="en-US" altLang="zh-TW" sz="5600" b="1" dirty="0">
                <a:solidFill>
                  <a:srgbClr val="FF0000"/>
                </a:solidFill>
                <a:latin typeface="Arial Black" panose="020B0A04020102020204" pitchFamily="34" charset="0"/>
                <a:ea typeface="微軟正黑體" panose="020B0604030504040204" pitchFamily="34" charset="-120"/>
              </a:rPr>
              <a:t>(04)2392-8053</a:t>
            </a:r>
          </a:p>
          <a:p>
            <a:pPr>
              <a:lnSpc>
                <a:spcPct val="150000"/>
              </a:lnSpc>
            </a:pPr>
            <a:r>
              <a:rPr lang="zh-TW" altLang="en-US" sz="5600" b="1" dirty="0">
                <a:solidFill>
                  <a:srgbClr val="0000FF"/>
                </a:solidFill>
                <a:latin typeface="Arial Black" panose="020B0A04020102020204" pitchFamily="34" charset="0"/>
                <a:ea typeface="微軟正黑體" panose="020B0604030504040204" pitchFamily="34" charset="-120"/>
              </a:rPr>
              <a:t>學校電話</a:t>
            </a:r>
            <a:r>
              <a:rPr lang="en-US" altLang="zh-TW" sz="5600" b="1" dirty="0">
                <a:solidFill>
                  <a:srgbClr val="FF0000"/>
                </a:solidFill>
                <a:latin typeface="Arial Black" panose="020B0A04020102020204" pitchFamily="34" charset="0"/>
                <a:ea typeface="微軟正黑體" panose="020B0604030504040204" pitchFamily="34" charset="-120"/>
              </a:rPr>
              <a:t>0972-570-003</a:t>
            </a:r>
          </a:p>
        </p:txBody>
      </p:sp>
      <p:pic>
        <p:nvPicPr>
          <p:cNvPr id="1026" name="Picture 2" descr="卡通电话图片素材下载- 觅知网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49" y="4852542"/>
            <a:ext cx="1059953" cy="105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00138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23775" y="1915420"/>
            <a:ext cx="86791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2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騎車轉彎進入校門，請同學</a:t>
            </a:r>
            <a:r>
              <a:rPr lang="zh-TW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切實遵守交通號誌</a:t>
            </a:r>
            <a:r>
              <a:rPr lang="zh-TW" alt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，以免發生危險。</a:t>
            </a:r>
          </a:p>
          <a:p>
            <a:pPr>
              <a:lnSpc>
                <a:spcPct val="150000"/>
              </a:lnSpc>
            </a:pPr>
            <a:r>
              <a:rPr lang="en-US" altLang="zh-TW" sz="22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(2)</a:t>
            </a:r>
            <a:r>
              <a:rPr lang="zh-TW" alt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騎乘機車請載安全帽</a:t>
            </a:r>
            <a:r>
              <a:rPr lang="en-US" altLang="zh-TW" sz="22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無論行駛於校外或校區內</a:t>
            </a:r>
            <a:r>
              <a:rPr lang="en-US" altLang="zh-TW" sz="22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，並請勿超速</a:t>
            </a:r>
            <a:r>
              <a:rPr lang="en-US" altLang="zh-TW" sz="22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校內速限為</a:t>
            </a:r>
            <a:r>
              <a:rPr lang="en-US" altLang="zh-TW" sz="2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25km</a:t>
            </a:r>
            <a:r>
              <a:rPr lang="en-US" altLang="zh-TW" sz="22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、超載，遵守交通規則，注意行車安全。</a:t>
            </a:r>
          </a:p>
          <a:p>
            <a:pPr>
              <a:lnSpc>
                <a:spcPct val="150000"/>
              </a:lnSpc>
            </a:pPr>
            <a:r>
              <a:rPr lang="zh-TW" alt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2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(3)</a:t>
            </a:r>
            <a:r>
              <a:rPr lang="zh-TW" alt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校區內行走請走行人紅磚道勿與車爭道，並注意往來車輛，以維校內交通安全。</a:t>
            </a:r>
            <a:r>
              <a:rPr lang="zh-TW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工業工程與管理館旁車道，僅供汽車通行，請同學注意。</a:t>
            </a:r>
          </a:p>
          <a:p>
            <a:pPr>
              <a:lnSpc>
                <a:spcPct val="150000"/>
              </a:lnSpc>
            </a:pPr>
            <a:r>
              <a:rPr lang="zh-TW" alt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2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(4)</a:t>
            </a:r>
            <a:r>
              <a:rPr lang="zh-TW" alt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機車請依規定停放於機車停車場，請勿貪圖方便駛入教學區，若有發現違規，將通知駐警隊鎖車。</a:t>
            </a:r>
          </a:p>
        </p:txBody>
      </p:sp>
      <p:sp>
        <p:nvSpPr>
          <p:cNvPr id="7" name="AutoShape 42"/>
          <p:cNvSpPr>
            <a:spLocks noChangeArrowheads="1"/>
          </p:cNvSpPr>
          <p:nvPr/>
        </p:nvSpPr>
        <p:spPr bwMode="gray">
          <a:xfrm>
            <a:off x="147682" y="585417"/>
            <a:ext cx="4575175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110000"/>
              </a:lnSpc>
              <a:defRPr/>
            </a:pPr>
            <a:r>
              <a:rPr lang="zh-TW" altLang="en-US" sz="3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交通安全宣導</a:t>
            </a:r>
          </a:p>
        </p:txBody>
      </p:sp>
    </p:spTree>
    <p:extLst>
      <p:ext uri="{BB962C8B-B14F-4D97-AF65-F5344CB8AC3E}">
        <p14:creationId xmlns:p14="http://schemas.microsoft.com/office/powerpoint/2010/main" val="3183762543"/>
      </p:ext>
    </p:extLst>
  </p:cSld>
  <p:clrMapOvr>
    <a:masterClrMapping/>
  </p:clrMapOvr>
  <p:transition>
    <p:pull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校園交通違規樣態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930" y="1651163"/>
            <a:ext cx="2880000" cy="2160000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4CB231-B9DB-4F16-B8AD-0B0AA595FC8B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930" y="3985951"/>
            <a:ext cx="2880000" cy="216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3145" y="1963644"/>
            <a:ext cx="2366843" cy="1775132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>
          <a:xfrm>
            <a:off x="2111432" y="5511338"/>
            <a:ext cx="282633" cy="203293"/>
          </a:xfrm>
          <a:prstGeom prst="roundRect">
            <a:avLst/>
          </a:prstGeom>
          <a:solidFill>
            <a:srgbClr val="FDD4B5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2987040" y="5145578"/>
            <a:ext cx="246612" cy="74816"/>
          </a:xfrm>
          <a:prstGeom prst="roundRect">
            <a:avLst/>
          </a:prstGeom>
          <a:solidFill>
            <a:srgbClr val="FDD4B5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5939078" y="3366654"/>
            <a:ext cx="247488" cy="49878"/>
          </a:xfrm>
          <a:prstGeom prst="roundRect">
            <a:avLst/>
          </a:prstGeom>
          <a:solidFill>
            <a:srgbClr val="FDD4B5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3413760" y="5145578"/>
            <a:ext cx="177338" cy="77582"/>
          </a:xfrm>
          <a:prstGeom prst="roundRect">
            <a:avLst/>
          </a:prstGeom>
          <a:solidFill>
            <a:srgbClr val="FDD4B5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圖說文字 11"/>
          <p:cNvSpPr/>
          <p:nvPr/>
        </p:nvSpPr>
        <p:spPr>
          <a:xfrm>
            <a:off x="241072" y="1870364"/>
            <a:ext cx="1654233" cy="1413163"/>
          </a:xfrm>
          <a:prstGeom prst="wedgeRectCallout">
            <a:avLst>
              <a:gd name="adj1" fmla="val 89288"/>
              <a:gd name="adj2" fmla="val 3779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工業工程與管理館旁通道，</a:t>
            </a:r>
            <a:r>
              <a:rPr lang="zh-TW" altLang="en-US" sz="1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僅供汽車通行</a:t>
            </a:r>
            <a:r>
              <a:rPr lang="zh-TW" altLang="en-US" sz="1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，行人請走行人穿越道，以維護安全。</a:t>
            </a:r>
          </a:p>
        </p:txBody>
      </p:sp>
      <p:sp>
        <p:nvSpPr>
          <p:cNvPr id="13" name="矩形圖說文字 12"/>
          <p:cNvSpPr/>
          <p:nvPr/>
        </p:nvSpPr>
        <p:spPr>
          <a:xfrm>
            <a:off x="241071" y="4199821"/>
            <a:ext cx="1654233" cy="1413163"/>
          </a:xfrm>
          <a:prstGeom prst="wedgeRectCallout">
            <a:avLst>
              <a:gd name="adj1" fmla="val 59137"/>
              <a:gd name="adj2" fmla="val 1896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機車請依規定停放在機車停車場</a:t>
            </a:r>
            <a:r>
              <a:rPr lang="zh-TW" altLang="en-US" sz="1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；未依規定停放，將通知駐警隊鎖車。</a:t>
            </a:r>
          </a:p>
        </p:txBody>
      </p:sp>
      <p:sp>
        <p:nvSpPr>
          <p:cNvPr id="14" name="矩形圖說文字 13"/>
          <p:cNvSpPr/>
          <p:nvPr/>
        </p:nvSpPr>
        <p:spPr>
          <a:xfrm>
            <a:off x="7290262" y="1762684"/>
            <a:ext cx="1263534" cy="1338347"/>
          </a:xfrm>
          <a:prstGeom prst="wedgeRectCallout">
            <a:avLst>
              <a:gd name="adj1" fmla="val -64600"/>
              <a:gd name="adj2" fmla="val -22078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機車</a:t>
            </a:r>
            <a:r>
              <a:rPr lang="zh-TW" altLang="en-US" sz="1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禁止騎乘進入教學區</a:t>
            </a:r>
            <a:r>
              <a:rPr lang="zh-TW" altLang="en-US" sz="1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，違規者依校規議處。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928" y="4086351"/>
            <a:ext cx="2745513" cy="2059600"/>
          </a:xfrm>
          <a:prstGeom prst="rect">
            <a:avLst/>
          </a:prstGeom>
        </p:spPr>
      </p:pic>
      <p:sp>
        <p:nvSpPr>
          <p:cNvPr id="16" name="矩形圖說文字 15"/>
          <p:cNvSpPr/>
          <p:nvPr/>
        </p:nvSpPr>
        <p:spPr>
          <a:xfrm>
            <a:off x="7863839" y="3549536"/>
            <a:ext cx="1088959" cy="2136712"/>
          </a:xfrm>
          <a:prstGeom prst="wedgeRectCallout">
            <a:avLst>
              <a:gd name="adj1" fmla="val -117272"/>
              <a:gd name="adj2" fmla="val 2110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校內騎乘機車</a:t>
            </a:r>
            <a:r>
              <a:rPr lang="zh-TW" altLang="en-US" sz="1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請依規定配戴安全帽</a:t>
            </a:r>
            <a:r>
              <a:rPr lang="zh-TW" altLang="en-US" sz="1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，勿心存僥倖。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6270640" y="5116151"/>
            <a:ext cx="247488" cy="49878"/>
          </a:xfrm>
          <a:prstGeom prst="roundRect">
            <a:avLst/>
          </a:prstGeom>
          <a:solidFill>
            <a:srgbClr val="FDD4B5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1630562"/>
      </p:ext>
    </p:extLst>
  </p:cSld>
  <p:clrMapOvr>
    <a:masterClrMapping/>
  </p:clrMapOvr>
  <p:transition>
    <p:pull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4320" y="1600200"/>
            <a:ext cx="8636924" cy="4525963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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汽、機車停車場將有重大改變，未來機車以不進入 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校園為原則，各入口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大門、西側門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有標示機車道通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行標線，進入機車停車場後再以步行方式進入校園，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敬請同學遵守配合。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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請同學外出時請盡量搭乘大眾運輸工具，騎乘機車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、微型電動二輪車、自行車等一定要注意安全，駕駛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期間應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遵守交通規則，減速慢行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切勿酒後駕車、疲</a:t>
            </a:r>
            <a:endParaRPr lang="en-US" altLang="zh-TW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勞及危險駕駛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，以策安全。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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若有緊急事件，可撥校安中心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小時專線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04-23928053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4CB231-B9DB-4F16-B8AD-0B0AA595FC8B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  <p:sp>
        <p:nvSpPr>
          <p:cNvPr id="5" name="AutoShape 42"/>
          <p:cNvSpPr>
            <a:spLocks noChangeArrowheads="1"/>
          </p:cNvSpPr>
          <p:nvPr/>
        </p:nvSpPr>
        <p:spPr bwMode="gray">
          <a:xfrm>
            <a:off x="147682" y="585417"/>
            <a:ext cx="4575175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110000"/>
              </a:lnSpc>
              <a:defRPr/>
            </a:pPr>
            <a:r>
              <a:rPr lang="zh-TW" altLang="en-US" sz="3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交通安全宣導</a:t>
            </a:r>
          </a:p>
        </p:txBody>
      </p:sp>
    </p:spTree>
    <p:extLst>
      <p:ext uri="{BB962C8B-B14F-4D97-AF65-F5344CB8AC3E}">
        <p14:creationId xmlns:p14="http://schemas.microsoft.com/office/powerpoint/2010/main" val="3134140733"/>
      </p:ext>
    </p:extLst>
  </p:cSld>
  <p:clrMapOvr>
    <a:masterClrMapping/>
  </p:clrMapOvr>
  <p:transition>
    <p:pull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投影片編號版面配置區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28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97F137-163B-463E-A254-D9A14843322E}" type="slidenum">
              <a:rPr lang="en-US" altLang="zh-TW" sz="1200" b="0">
                <a:solidFill>
                  <a:srgbClr val="666699"/>
                </a:solidFill>
                <a:latin typeface="微軟正黑體" pitchFamily="34" charset="-120"/>
                <a:ea typeface="微軟正黑體" pitchFamily="34" charset="-12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zh-TW" sz="1200" b="0" dirty="0">
              <a:solidFill>
                <a:srgbClr val="6666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AutoShape 42"/>
          <p:cNvSpPr>
            <a:spLocks noChangeArrowheads="1"/>
          </p:cNvSpPr>
          <p:nvPr/>
        </p:nvSpPr>
        <p:spPr bwMode="gray">
          <a:xfrm>
            <a:off x="147682" y="585417"/>
            <a:ext cx="4575175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110000"/>
              </a:lnSpc>
              <a:defRPr/>
            </a:pPr>
            <a:r>
              <a:rPr lang="zh-TW" altLang="en-US" sz="3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臺中市雙十公車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09" y="1159958"/>
            <a:ext cx="8785985" cy="4048899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88529" y="4977542"/>
            <a:ext cx="4534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申辦網址：台中市雙十公車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https://idoor.taichung.gov.tw/index.jsp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2857" y="4897014"/>
            <a:ext cx="1084385" cy="1084385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7736440" y="1273995"/>
            <a:ext cx="950360" cy="62672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8" name="圓角矩形圖說文字 7"/>
          <p:cNvSpPr/>
          <p:nvPr/>
        </p:nvSpPr>
        <p:spPr>
          <a:xfrm>
            <a:off x="4037745" y="3192198"/>
            <a:ext cx="4327990" cy="1624289"/>
          </a:xfrm>
          <a:prstGeom prst="wedgeRoundRectCallout">
            <a:avLst>
              <a:gd name="adj1" fmla="val -75191"/>
              <a:gd name="adj2" fmla="val -14803"/>
              <a:gd name="adj3" fmla="val 16667"/>
            </a:avLst>
          </a:prstGeom>
          <a:solidFill>
            <a:srgbClr val="FFFF99"/>
          </a:solidFill>
          <a:ln w="5715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zh-TW" altLang="en-U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雙十公車優惠：</a:t>
            </a:r>
            <a:endParaRPr lang="en-US" altLang="zh-TW" sz="1600" b="1" dirty="0">
              <a:solidFill>
                <a:srgbClr val="C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r>
              <a:rPr lang="zh-TW" altLang="en-U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</a:t>
            </a:r>
            <a:r>
              <a:rPr lang="en-US" altLang="zh-TW" sz="1600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</a:t>
            </a:r>
            <a:r>
              <a:rPr lang="zh-TW" altLang="en-U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公里免費、超過</a:t>
            </a:r>
            <a:r>
              <a:rPr lang="en-US" altLang="zh-TW" sz="1600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</a:t>
            </a:r>
            <a:r>
              <a:rPr lang="zh-TW" altLang="en-U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公里車資上限</a:t>
            </a:r>
            <a:r>
              <a:rPr lang="en-US" altLang="zh-TW" sz="1600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</a:t>
            </a:r>
            <a:r>
              <a:rPr lang="zh-TW" altLang="en-U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元</a:t>
            </a:r>
            <a:endParaRPr lang="en-US" altLang="zh-TW" sz="1600" b="1" dirty="0">
              <a:solidFill>
                <a:srgbClr val="C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zh-TW" altLang="en-U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可綁定悠遊卡</a:t>
            </a:r>
            <a:r>
              <a:rPr lang="zh-TW" alt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zh-TW" altLang="en-U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一卡通</a:t>
            </a:r>
            <a:r>
              <a:rPr lang="zh-TW" alt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TW" sz="1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iCash</a:t>
            </a:r>
            <a:endParaRPr lang="en-US" altLang="zh-TW" sz="1600" b="1" dirty="0">
              <a:solidFill>
                <a:srgbClr val="C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>
              <a:lnSpc>
                <a:spcPts val="3000"/>
              </a:lnSpc>
            </a:pP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3407142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投影片編號版面配置區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28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97F137-163B-463E-A254-D9A14843322E}" type="slidenum">
              <a:rPr lang="en-US" altLang="zh-TW" sz="1200" b="0">
                <a:solidFill>
                  <a:srgbClr val="666699"/>
                </a:solidFill>
                <a:latin typeface="微軟正黑體" pitchFamily="34" charset="-120"/>
                <a:ea typeface="微軟正黑體" pitchFamily="34" charset="-12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zh-TW" sz="1200" b="0" dirty="0">
              <a:solidFill>
                <a:srgbClr val="6666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AutoShape 42"/>
          <p:cNvSpPr>
            <a:spLocks noChangeArrowheads="1"/>
          </p:cNvSpPr>
          <p:nvPr/>
        </p:nvSpPr>
        <p:spPr bwMode="gray">
          <a:xfrm>
            <a:off x="420244" y="664548"/>
            <a:ext cx="3606633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110000"/>
              </a:lnSpc>
              <a:defRPr/>
            </a:pPr>
            <a:r>
              <a:rPr lang="zh-TW" altLang="en-US" sz="3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臺中市雙十公車</a:t>
            </a:r>
          </a:p>
        </p:txBody>
      </p:sp>
      <p:sp>
        <p:nvSpPr>
          <p:cNvPr id="2" name="矩形 1"/>
          <p:cNvSpPr/>
          <p:nvPr/>
        </p:nvSpPr>
        <p:spPr>
          <a:xfrm>
            <a:off x="569713" y="1571536"/>
            <a:ext cx="811708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zh-TW" altLang="en-US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★建議申辦流程：點選網址</a:t>
            </a:r>
            <a:r>
              <a:rPr lang="en-US" altLang="zh-TW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2"/>
              </a:rPr>
              <a:t>https://idoor.taichung.gov.tw</a:t>
            </a:r>
            <a:r>
              <a:rPr lang="en-US" altLang="zh-TW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/→</a:t>
            </a:r>
            <a:r>
              <a:rPr lang="zh-TW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立即申辦</a:t>
            </a:r>
            <a:r>
              <a:rPr lang="zh-TW" altLang="en-US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→送出資料後，攜帶所填票證及規定身分證明文件至申辦地點進行卡片綁定。</a:t>
            </a:r>
            <a:endParaRPr lang="en-US" altLang="zh-TW" sz="28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zh-TW" altLang="en-US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鄰近本校申辦地點：</a:t>
            </a:r>
            <a:endParaRPr lang="en-US" altLang="zh-TW" sz="28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4000"/>
              </a:lnSpc>
            </a:pPr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服務時間：週一至週五 </a:t>
            </a:r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08:00 – 12:00 / 13:00 – 17:00) </a:t>
            </a:r>
          </a:p>
          <a:p>
            <a:pPr>
              <a:lnSpc>
                <a:spcPts val="4000"/>
              </a:lnSpc>
            </a:pPr>
            <a:r>
              <a:rPr lang="zh-TW" altLang="en-US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太平區戶政事務所</a:t>
            </a:r>
            <a:r>
              <a:rPr lang="en-US" altLang="zh-TW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台中市太平區大源路</a:t>
            </a:r>
            <a:r>
              <a:rPr lang="en-US" altLang="zh-TW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之</a:t>
            </a:r>
            <a:r>
              <a:rPr lang="en-US" altLang="zh-TW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18</a:t>
            </a:r>
            <a:r>
              <a:rPr lang="zh-TW" altLang="en-US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號</a:t>
            </a:r>
            <a:r>
              <a:rPr lang="en-US" altLang="zh-TW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ts val="4000"/>
              </a:lnSpc>
            </a:pPr>
            <a:r>
              <a:rPr lang="en-US" altLang="zh-TW" sz="1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服務時間：週六 </a:t>
            </a:r>
            <a:r>
              <a:rPr lang="en-US" altLang="zh-TW" sz="1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08:30 – 12:00 / 13:00 – 17:30)</a:t>
            </a:r>
            <a:endParaRPr lang="zh-TW" altLang="en-US" sz="1600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4000"/>
              </a:lnSpc>
            </a:pPr>
            <a:r>
              <a:rPr lang="zh-TW" altLang="en-US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坪林圖書館</a:t>
            </a:r>
            <a:r>
              <a:rPr lang="en-US" altLang="zh-TW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台中市太平區中山路一段</a:t>
            </a:r>
            <a:r>
              <a:rPr lang="en-US" altLang="zh-TW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213</a:t>
            </a:r>
            <a:r>
              <a:rPr lang="zh-TW" altLang="en-US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號</a:t>
            </a:r>
            <a:r>
              <a:rPr lang="en-US" altLang="zh-TW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8355185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755576" y="197768"/>
            <a:ext cx="8077200" cy="1143000"/>
          </a:xfrm>
        </p:spPr>
        <p:txBody>
          <a:bodyPr/>
          <a:lstStyle/>
          <a:p>
            <a:pPr>
              <a:defRPr/>
            </a:pPr>
            <a:r>
              <a:rPr lang="zh-TW" altLang="en-US" dirty="0">
                <a:solidFill>
                  <a:srgbClr val="7D1EB2"/>
                </a:solidFill>
                <a:latin typeface="標楷體" pitchFamily="65" charset="-120"/>
                <a:ea typeface="標楷體" pitchFamily="65" charset="-120"/>
              </a:rPr>
              <a:t>菸害防制宣導</a:t>
            </a:r>
            <a:endParaRPr altLang="en-US" dirty="0">
              <a:solidFill>
                <a:srgbClr val="7D1EB2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Picture 9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4869160"/>
            <a:ext cx="2334321" cy="1605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24" y="4869160"/>
            <a:ext cx="2811223" cy="1605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標題 5"/>
          <p:cNvSpPr txBox="1">
            <a:spLocks/>
          </p:cNvSpPr>
          <p:nvPr/>
        </p:nvSpPr>
        <p:spPr>
          <a:xfrm>
            <a:off x="251520" y="1352346"/>
            <a:ext cx="5544616" cy="308640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 kern="1200">
                <a:solidFill>
                  <a:srgbClr val="FFFFFF"/>
                </a:solidFill>
                <a:effectLst>
                  <a:innerShdw blurRad="38100">
                    <a:schemeClr val="tx1">
                      <a:lumMod val="85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FFF"/>
                </a:solidFill>
                <a:latin typeface="Calibri" pitchFamily="34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FFF"/>
                </a:solidFill>
                <a:latin typeface="Calibri" pitchFamily="34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FFF"/>
                </a:solidFill>
                <a:latin typeface="Calibri" pitchFamily="34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FFF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FFF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FFF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FFF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FFFF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38100">
                    <a:prstClr val="white">
                      <a:lumMod val="85000"/>
                    </a:prstClr>
                  </a:inn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本校校園全面禁菸！！</a:t>
            </a:r>
            <a:b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38100">
                    <a:prstClr val="white">
                      <a:lumMod val="85000"/>
                    </a:prstClr>
                  </a:inn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</a:br>
            <a:b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38100">
                    <a:prstClr val="white">
                      <a:lumMod val="85000"/>
                    </a:prstClr>
                  </a:inn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</a:b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38100">
                    <a:prstClr val="white">
                      <a:lumMod val="85000"/>
                    </a:prstClr>
                  </a:inn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菸害防制法自</a:t>
            </a:r>
            <a:r>
              <a:rPr kumimoji="0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38100">
                    <a:prstClr val="white">
                      <a:lumMod val="85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112</a:t>
            </a: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38100">
                    <a:prstClr val="white">
                      <a:lumMod val="85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kumimoji="0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38100">
                    <a:prstClr val="white">
                      <a:lumMod val="85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38100">
                    <a:prstClr val="white">
                      <a:lumMod val="85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kumimoji="0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38100">
                    <a:prstClr val="white">
                      <a:lumMod val="85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22</a:t>
            </a: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38100">
                    <a:prstClr val="white">
                      <a:lumMod val="85000"/>
                    </a:prstClr>
                  </a:inn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日施行，明訂大專校院校園全面禁菸，請勿於校園內吸菸，違反者將依法舉報。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137" y="2204864"/>
            <a:ext cx="3036640" cy="303664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文字方塊 4"/>
          <p:cNvSpPr txBox="1">
            <a:spLocks noChangeArrowheads="1"/>
          </p:cNvSpPr>
          <p:nvPr/>
        </p:nvSpPr>
        <p:spPr bwMode="auto">
          <a:xfrm>
            <a:off x="311366" y="1500349"/>
            <a:ext cx="835183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本校校園全面禁菸！！</a:t>
            </a:r>
            <a:br>
              <a:rPr lang="zh-TW" alt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東側門兩側紅磚區，也是屬於校園區域，</a:t>
            </a:r>
            <a:endParaRPr lang="en-US" altLang="zh-TW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請勿在此吸菸。</a:t>
            </a:r>
            <a:endParaRPr lang="zh-TW" altLang="en-US" sz="2800" b="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AutoShape 42"/>
          <p:cNvSpPr>
            <a:spLocks noChangeArrowheads="1"/>
          </p:cNvSpPr>
          <p:nvPr/>
        </p:nvSpPr>
        <p:spPr bwMode="gray">
          <a:xfrm>
            <a:off x="147682" y="585417"/>
            <a:ext cx="4575175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110000"/>
              </a:lnSpc>
              <a:defRPr/>
            </a:pPr>
            <a:r>
              <a:rPr lang="zh-TW" altLang="en-US" sz="3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菸害防制宣導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9"/>
          <a:stretch/>
        </p:blipFill>
        <p:spPr>
          <a:xfrm>
            <a:off x="311366" y="3131565"/>
            <a:ext cx="3895521" cy="247172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16"/>
          <a:stretch/>
        </p:blipFill>
        <p:spPr>
          <a:xfrm>
            <a:off x="4373696" y="3131565"/>
            <a:ext cx="4456316" cy="244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7935"/>
      </p:ext>
    </p:extLst>
  </p:cSld>
  <p:clrMapOvr>
    <a:masterClrMapping/>
  </p:clrMapOvr>
  <p:transition>
    <p:pull dir="r"/>
  </p:transition>
</p:sld>
</file>

<file path=ppt/theme/theme1.xml><?xml version="1.0" encoding="utf-8"?>
<a:theme xmlns:a="http://schemas.openxmlformats.org/drawingml/2006/main" name="Office 佈景主題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自訂設計">
  <a:themeElements>
    <a:clrScheme name="1_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自訂設計">
      <a:majorFont>
        <a:latin typeface="Arial"/>
        <a:ea typeface="標楷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lnDef>
  </a:objectDefaults>
  <a:extraClrSchemeLst>
    <a:extraClrScheme>
      <a:clrScheme name="1_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佈景主題2">
  <a:themeElements>
    <a:clrScheme name="Fresh">
      <a:dk1>
        <a:sysClr val="windowText" lastClr="000000"/>
      </a:dk1>
      <a:lt1>
        <a:sysClr val="window" lastClr="FFFFFF"/>
      </a:lt1>
      <a:dk2>
        <a:srgbClr val="89C540"/>
      </a:dk2>
      <a:lt2>
        <a:srgbClr val="F0E5B6"/>
      </a:lt2>
      <a:accent1>
        <a:srgbClr val="3B4F18"/>
      </a:accent1>
      <a:accent2>
        <a:srgbClr val="CCC834"/>
      </a:accent2>
      <a:accent3>
        <a:srgbClr val="F49AE1"/>
      </a:accent3>
      <a:accent4>
        <a:srgbClr val="2AC9DE"/>
      </a:accent4>
      <a:accent5>
        <a:srgbClr val="927B74"/>
      </a:accent5>
      <a:accent6>
        <a:srgbClr val="769F11"/>
      </a:accent6>
      <a:hlink>
        <a:srgbClr val="0A6A21"/>
      </a:hlink>
      <a:folHlink>
        <a:srgbClr val="406EA5"/>
      </a:folHlink>
    </a:clrScheme>
    <a:fontScheme name="Fresh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resh">
      <a:fillStyleLst>
        <a:solidFill>
          <a:schemeClr val="phClr"/>
        </a:solidFill>
        <a:solidFill>
          <a:schemeClr val="phClr">
            <a:tint val="70000"/>
            <a:satMod val="115000"/>
          </a:schemeClr>
        </a:solidFill>
        <a:solidFill>
          <a:schemeClr val="phClr">
            <a:shade val="80000"/>
            <a:satMod val="115000"/>
          </a:schemeClr>
        </a:solidFill>
      </a:fillStyleLst>
      <a:lnStyleLst>
        <a:ln w="2540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50800" cap="flat" cmpd="sng" algn="ctr">
          <a:solidFill>
            <a:schemeClr val="phClr"/>
          </a:solidFill>
          <a:prstDash val="solid"/>
          <a:miter/>
        </a:ln>
        <a:ln w="76200" cap="flat" cmpd="thickThin" algn="ctr">
          <a:solidFill>
            <a:schemeClr val="phClr">
              <a:alpha val="80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63500" sx="101000" sy="101000" rotWithShape="0">
              <a:srgbClr val="FFFFFF">
                <a:alpha val="50000"/>
              </a:srgbClr>
            </a:outerShdw>
          </a:effectLst>
        </a:effectStyle>
        <a:effectStyle>
          <a:effectLst>
            <a:innerShdw blurRad="101600">
              <a:srgbClr val="FFFFFF">
                <a:alpha val="75000"/>
              </a:srgbClr>
            </a:innerShdw>
            <a:outerShdw blurRad="63500" sx="101000" sy="101000" rotWithShape="0">
              <a:srgbClr val="FFFFFF">
                <a:alpha val="50000"/>
              </a:srgbClr>
            </a:outerShdw>
            <a:reflection blurRad="12700" stA="30000" endPos="35000" dist="38100" dir="5400000" sy="-100000" rotWithShape="0"/>
          </a:effectLst>
          <a:scene3d>
            <a:camera prst="orthographicFront">
              <a:rot lat="0" lon="0" rev="0"/>
            </a:camera>
            <a:lightRig rig="balanced" dir="t">
              <a:rot lat="0" lon="0" rev="30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8297</TotalTime>
  <Words>1281</Words>
  <Application>Microsoft Office PowerPoint</Application>
  <PresentationFormat>如螢幕大小 (4:3)</PresentationFormat>
  <Paragraphs>125</Paragraphs>
  <Slides>19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19</vt:i4>
      </vt:variant>
    </vt:vector>
  </HeadingPairs>
  <TitlesOfParts>
    <vt:vector size="31" baseType="lpstr">
      <vt:lpstr>微軟正黑體</vt:lpstr>
      <vt:lpstr>標楷體</vt:lpstr>
      <vt:lpstr>Arial</vt:lpstr>
      <vt:lpstr>Arial Black</vt:lpstr>
      <vt:lpstr>Bookman Old Style</vt:lpstr>
      <vt:lpstr>Calibri</vt:lpstr>
      <vt:lpstr>Times New Roman</vt:lpstr>
      <vt:lpstr>Wingdings</vt:lpstr>
      <vt:lpstr>Office 佈景主題</vt:lpstr>
      <vt:lpstr>自訂設計</vt:lpstr>
      <vt:lpstr>1_自訂設計</vt:lpstr>
      <vt:lpstr>佈景主題2</vt:lpstr>
      <vt:lpstr>114學年度第1學期班級幹部研習</vt:lpstr>
      <vt:lpstr>PowerPoint 簡報</vt:lpstr>
      <vt:lpstr>PowerPoint 簡報</vt:lpstr>
      <vt:lpstr>校園交通違規樣態</vt:lpstr>
      <vt:lpstr>PowerPoint 簡報</vt:lpstr>
      <vt:lpstr>PowerPoint 簡報</vt:lpstr>
      <vt:lpstr>PowerPoint 簡報</vt:lpstr>
      <vt:lpstr>菸害防制宣導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Administrator</dc:creator>
  <cp:lastModifiedBy>user</cp:lastModifiedBy>
  <cp:revision>1002</cp:revision>
  <cp:lastPrinted>2022-09-14T04:51:01Z</cp:lastPrinted>
  <dcterms:created xsi:type="dcterms:W3CDTF">2014-04-15T09:14:33Z</dcterms:created>
  <dcterms:modified xsi:type="dcterms:W3CDTF">2025-09-04T05:00:32Z</dcterms:modified>
</cp:coreProperties>
</file>