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9" r:id="rId1"/>
    <p:sldMasterId id="2147484031" r:id="rId2"/>
  </p:sldMasterIdLst>
  <p:notesMasterIdLst>
    <p:notesMasterId r:id="rId52"/>
  </p:notesMasterIdLst>
  <p:handoutMasterIdLst>
    <p:handoutMasterId r:id="rId53"/>
  </p:handoutMasterIdLst>
  <p:sldIdLst>
    <p:sldId id="407" r:id="rId3"/>
    <p:sldId id="284" r:id="rId4"/>
    <p:sldId id="366" r:id="rId5"/>
    <p:sldId id="367" r:id="rId6"/>
    <p:sldId id="368" r:id="rId7"/>
    <p:sldId id="369" r:id="rId8"/>
    <p:sldId id="370" r:id="rId9"/>
    <p:sldId id="371" r:id="rId10"/>
    <p:sldId id="372" r:id="rId11"/>
    <p:sldId id="373" r:id="rId12"/>
    <p:sldId id="374" r:id="rId13"/>
    <p:sldId id="375" r:id="rId14"/>
    <p:sldId id="408" r:id="rId15"/>
    <p:sldId id="376" r:id="rId16"/>
    <p:sldId id="340" r:id="rId17"/>
    <p:sldId id="344" r:id="rId18"/>
    <p:sldId id="384" r:id="rId19"/>
    <p:sldId id="351" r:id="rId20"/>
    <p:sldId id="355" r:id="rId21"/>
    <p:sldId id="356" r:id="rId22"/>
    <p:sldId id="357" r:id="rId23"/>
    <p:sldId id="360" r:id="rId24"/>
    <p:sldId id="361" r:id="rId25"/>
    <p:sldId id="362" r:id="rId26"/>
    <p:sldId id="395" r:id="rId27"/>
    <p:sldId id="386" r:id="rId28"/>
    <p:sldId id="405" r:id="rId29"/>
    <p:sldId id="389" r:id="rId30"/>
    <p:sldId id="404" r:id="rId31"/>
    <p:sldId id="402" r:id="rId32"/>
    <p:sldId id="391" r:id="rId33"/>
    <p:sldId id="392" r:id="rId34"/>
    <p:sldId id="393" r:id="rId35"/>
    <p:sldId id="377" r:id="rId36"/>
    <p:sldId id="383" r:id="rId37"/>
    <p:sldId id="302" r:id="rId38"/>
    <p:sldId id="303" r:id="rId39"/>
    <p:sldId id="305" r:id="rId40"/>
    <p:sldId id="306" r:id="rId41"/>
    <p:sldId id="308" r:id="rId42"/>
    <p:sldId id="381" r:id="rId43"/>
    <p:sldId id="400" r:id="rId44"/>
    <p:sldId id="382" r:id="rId45"/>
    <p:sldId id="295" r:id="rId46"/>
    <p:sldId id="326" r:id="rId47"/>
    <p:sldId id="403" r:id="rId48"/>
    <p:sldId id="296" r:id="rId49"/>
    <p:sldId id="396" r:id="rId50"/>
    <p:sldId id="277" r:id="rId51"/>
  </p:sldIdLst>
  <p:sldSz cx="9144000" cy="6858000" type="screen4x3"/>
  <p:notesSz cx="6735763" cy="9866313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CC0066"/>
    <a:srgbClr val="FF6600"/>
    <a:srgbClr val="FFFF66"/>
    <a:srgbClr val="7D1EB2"/>
    <a:srgbClr val="FF7C80"/>
    <a:srgbClr val="BD0703"/>
    <a:srgbClr val="561DB3"/>
    <a:srgbClr val="800000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57" autoAdjust="0"/>
    <p:restoredTop sz="93511" autoAdjust="0"/>
  </p:normalViewPr>
  <p:slideViewPr>
    <p:cSldViewPr>
      <p:cViewPr varScale="1">
        <p:scale>
          <a:sx n="100" d="100"/>
          <a:sy n="100" d="100"/>
        </p:scale>
        <p:origin x="169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6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19302" cy="493238"/>
          </a:xfrm>
          <a:prstGeom prst="rect">
            <a:avLst/>
          </a:prstGeom>
        </p:spPr>
        <p:txBody>
          <a:bodyPr vert="horz" lIns="90654" tIns="45327" rIns="90654" bIns="4532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14890" y="2"/>
            <a:ext cx="2919302" cy="493238"/>
          </a:xfrm>
          <a:prstGeom prst="rect">
            <a:avLst/>
          </a:prstGeom>
        </p:spPr>
        <p:txBody>
          <a:bodyPr vert="horz" lIns="90654" tIns="45327" rIns="90654" bIns="45327" rtlCol="0"/>
          <a:lstStyle>
            <a:lvl1pPr algn="r">
              <a:defRPr sz="1200"/>
            </a:lvl1pPr>
          </a:lstStyle>
          <a:p>
            <a:fld id="{F89D4FB6-6797-4D82-8BC9-5B9D101B7DB6}" type="datetimeFigureOut">
              <a:rPr lang="zh-TW" altLang="en-US" smtClean="0"/>
              <a:t>2026/9/7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1501"/>
            <a:ext cx="2919302" cy="493236"/>
          </a:xfrm>
          <a:prstGeom prst="rect">
            <a:avLst/>
          </a:prstGeom>
        </p:spPr>
        <p:txBody>
          <a:bodyPr vert="horz" lIns="90654" tIns="45327" rIns="90654" bIns="4532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14890" y="9371501"/>
            <a:ext cx="2919302" cy="493236"/>
          </a:xfrm>
          <a:prstGeom prst="rect">
            <a:avLst/>
          </a:prstGeom>
        </p:spPr>
        <p:txBody>
          <a:bodyPr vert="horz" lIns="90654" tIns="45327" rIns="90654" bIns="45327" rtlCol="0" anchor="b"/>
          <a:lstStyle>
            <a:lvl1pPr algn="r">
              <a:defRPr sz="1200"/>
            </a:lvl1pPr>
          </a:lstStyle>
          <a:p>
            <a:fld id="{55E71028-F23A-4BC6-B1CC-1999EA5562D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82739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2918831" cy="493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47" tIns="47424" rIns="94847" bIns="47424" numCol="1" anchor="t" anchorCtr="0" compatLnSpc="1">
            <a:prstTxWarp prst="textNoShape">
              <a:avLst/>
            </a:prstTxWarp>
          </a:bodyPr>
          <a:lstStyle>
            <a:lvl1pPr>
              <a:defRPr kumimoji="1" sz="1300" b="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5376" y="3"/>
            <a:ext cx="2918831" cy="493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47" tIns="47424" rIns="94847" bIns="47424" numCol="1" anchor="t" anchorCtr="0" compatLnSpc="1">
            <a:prstTxWarp prst="textNoShape">
              <a:avLst/>
            </a:prstTxWarp>
          </a:bodyPr>
          <a:lstStyle>
            <a:lvl1pPr algn="r">
              <a:defRPr kumimoji="1" sz="1300" b="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63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3288" y="741363"/>
            <a:ext cx="4929187" cy="3697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83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577" y="4686500"/>
            <a:ext cx="5388610" cy="4439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47" tIns="47424" rIns="94847" bIns="474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2283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1285"/>
            <a:ext cx="2918831" cy="493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47" tIns="47424" rIns="94847" bIns="47424" numCol="1" anchor="b" anchorCtr="0" compatLnSpc="1">
            <a:prstTxWarp prst="textNoShape">
              <a:avLst/>
            </a:prstTxWarp>
          </a:bodyPr>
          <a:lstStyle>
            <a:lvl1pPr>
              <a:defRPr kumimoji="1" sz="1300" b="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83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5376" y="9371285"/>
            <a:ext cx="2918831" cy="493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47" tIns="47424" rIns="94847" bIns="47424" numCol="1" anchor="b" anchorCtr="0" compatLnSpc="1">
            <a:prstTxWarp prst="textNoShape">
              <a:avLst/>
            </a:prstTxWarp>
          </a:bodyPr>
          <a:lstStyle>
            <a:lvl1pPr algn="r">
              <a:defRPr kumimoji="1" sz="1300" b="0">
                <a:latin typeface="Arial" pitchFamily="34" charset="0"/>
              </a:defRPr>
            </a:lvl1pPr>
          </a:lstStyle>
          <a:p>
            <a:pPr>
              <a:defRPr/>
            </a:pPr>
            <a:fld id="{74255D3D-CAD9-4E84-B75F-174439F97A9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332887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255D3D-CAD9-4E84-B75F-174439F97A9F}" type="slidenum">
              <a:rPr lang="en-US" altLang="zh-TW" smtClean="0"/>
              <a:pPr>
                <a:defRPr/>
              </a:pPr>
              <a:t>41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35331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resh title.png"/>
          <p:cNvPicPr>
            <a:picLocks noChangeAspect="1"/>
          </p:cNvPicPr>
          <p:nvPr/>
        </p:nvPicPr>
        <p:blipFill>
          <a:blip r:embed="rId2" cstate="print"/>
          <a:srcRect b="39771"/>
          <a:stretch>
            <a:fillRect/>
          </a:stretch>
        </p:blipFill>
        <p:spPr bwMode="auto">
          <a:xfrm>
            <a:off x="0" y="1566863"/>
            <a:ext cx="9144000" cy="224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Fresh title.png"/>
          <p:cNvPicPr>
            <a:picLocks noChangeAspect="1"/>
          </p:cNvPicPr>
          <p:nvPr/>
        </p:nvPicPr>
        <p:blipFill>
          <a:blip r:embed="rId2" cstate="print"/>
          <a:srcRect t="33632" b="59389"/>
          <a:stretch>
            <a:fillRect/>
          </a:stretch>
        </p:blipFill>
        <p:spPr bwMode="auto">
          <a:xfrm>
            <a:off x="0" y="6597650"/>
            <a:ext cx="9144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34035"/>
            <a:ext cx="7772400" cy="1470025"/>
          </a:xfrm>
        </p:spPr>
        <p:txBody>
          <a:bodyPr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14800"/>
            <a:ext cx="5257800" cy="13716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324600" y="6288088"/>
            <a:ext cx="1981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288088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6288088"/>
            <a:ext cx="685800" cy="365125"/>
          </a:xfrm>
        </p:spPr>
        <p:txBody>
          <a:bodyPr/>
          <a:lstStyle>
            <a:lvl1pPr>
              <a:defRPr sz="11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2CA4DB5-88A3-4B5B-AEEF-02F3A00C0C5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CB231-B9DB-4F16-B8AD-0B0AA595FC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resh section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67138"/>
            <a:ext cx="9144000" cy="309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353" y="2819400"/>
            <a:ext cx="7772400" cy="1828800"/>
          </a:xfr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60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2353" y="5257800"/>
            <a:ext cx="7772400" cy="685800"/>
          </a:xfrm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Font typeface="Wingdings" pitchFamily="2" charset="2"/>
              <a:buNone/>
              <a:defRPr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73100" y="6553200"/>
            <a:ext cx="1981200" cy="2317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553200"/>
            <a:ext cx="2895600" cy="23177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9700" y="6553200"/>
            <a:ext cx="685800" cy="2317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DB417-F8F1-4C15-BDFB-37249ED6465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3706" y="2070100"/>
            <a:ext cx="3429000" cy="37385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259" y="2070100"/>
            <a:ext cx="3429000" cy="37385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42D2A-8A96-4B5B-849B-EB7B0C7BDF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/>
          <p:nvPr/>
        </p:nvSpPr>
        <p:spPr>
          <a:xfrm>
            <a:off x="4675188" y="1841500"/>
            <a:ext cx="3505200" cy="3962400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/>
          </a:p>
        </p:txBody>
      </p:sp>
      <p:sp>
        <p:nvSpPr>
          <p:cNvPr id="8" name="Rectangle 9"/>
          <p:cNvSpPr/>
          <p:nvPr/>
        </p:nvSpPr>
        <p:spPr>
          <a:xfrm>
            <a:off x="990600" y="1841500"/>
            <a:ext cx="3505200" cy="3962400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435" y="1809750"/>
            <a:ext cx="3429000" cy="639762"/>
          </a:xfrm>
          <a:noFill/>
        </p:spPr>
        <p:txBody>
          <a:bodyPr tIns="91440" bIns="9144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7494" y="1809750"/>
            <a:ext cx="3429000" cy="639762"/>
          </a:xfrm>
          <a:noFill/>
        </p:spPr>
        <p:txBody>
          <a:bodyPr tIns="91440" bIns="9144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7494" y="2590800"/>
            <a:ext cx="3429000" cy="32178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5435" y="2590800"/>
            <a:ext cx="3429000" cy="32178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05132-D1B4-4BC2-95EC-8AF6B11E93C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781D3-94DF-4A43-8958-6D1E50CA49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53154-CD44-457E-85EC-3A510EBB05F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4498848"/>
            <a:ext cx="7223760" cy="868680"/>
          </a:xfr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00" y="1673352"/>
            <a:ext cx="7223760" cy="258775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2500" y="5367528"/>
            <a:ext cx="7223760" cy="804672"/>
          </a:xfrm>
        </p:spPr>
        <p:txBody>
          <a:bodyPr rtlCol="0">
            <a:normAutofit/>
          </a:bodyPr>
          <a:lstStyle>
            <a:lvl1pPr marL="0" indent="0">
              <a:buNone/>
              <a:defRPr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AAF66-FAFD-404F-BEC3-FCCEE57D8E3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4495800"/>
            <a:ext cx="7219950" cy="871538"/>
          </a:xfr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52500" y="1676400"/>
            <a:ext cx="7219950" cy="2590800"/>
          </a:xfrm>
          <a:ln w="127000">
            <a:solidFill>
              <a:srgbClr val="FFFFFF">
                <a:alpha val="10000"/>
              </a:srgbClr>
            </a:solidFill>
            <a:miter lim="800000"/>
          </a:ln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/>
              <a:t>按一下圖示以新增圖片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2500" y="5367338"/>
            <a:ext cx="7223760" cy="80486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27DC3-472B-4E0B-BDC0-02FC76DBD5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962E9-F409-419F-937B-F58D44888AA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1600200"/>
            <a:ext cx="1752600" cy="452596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1600200"/>
            <a:ext cx="5257800" cy="4525963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7B194-EC82-4335-839D-FCE0F5C1D6C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>
    <p:pull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resh tit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771"/>
          <a:stretch>
            <a:fillRect/>
          </a:stretch>
        </p:blipFill>
        <p:spPr bwMode="auto">
          <a:xfrm>
            <a:off x="0" y="1566863"/>
            <a:ext cx="9144000" cy="224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Fresh titl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32" b="59389"/>
          <a:stretch>
            <a:fillRect/>
          </a:stretch>
        </p:blipFill>
        <p:spPr bwMode="auto">
          <a:xfrm>
            <a:off x="0" y="6597650"/>
            <a:ext cx="91440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34035"/>
            <a:ext cx="7772400" cy="1470025"/>
          </a:xfrm>
        </p:spPr>
        <p:txBody>
          <a:bodyPr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14800"/>
            <a:ext cx="5257800" cy="13716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324600" y="6288088"/>
            <a:ext cx="1981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288088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6288088"/>
            <a:ext cx="685800" cy="365125"/>
          </a:xfrm>
        </p:spPr>
        <p:txBody>
          <a:bodyPr/>
          <a:lstStyle>
            <a:lvl1pPr>
              <a:defRPr sz="11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B857C1E-CFC5-4529-8BDE-17B64F8A3DB1}" type="slidenum">
              <a:rPr lang="en-US" altLang="zh-TW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211200"/>
      </p:ext>
    </p:extLst>
  </p:cSld>
  <p:clrMapOvr>
    <a:masterClrMapping/>
  </p:clrMapOvr>
  <p:transition>
    <p:pull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81340-3BE6-4865-A271-B1F37F486221}" type="slidenum">
              <a:rPr lang="en-US" altLang="zh-TW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477863"/>
      </p:ext>
    </p:extLst>
  </p:cSld>
  <p:clrMapOvr>
    <a:masterClrMapping/>
  </p:clrMapOvr>
  <p:transition>
    <p:pull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resh sec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67138"/>
            <a:ext cx="9144000" cy="309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353" y="2819400"/>
            <a:ext cx="7772400" cy="1828800"/>
          </a:xfr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60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2353" y="5257800"/>
            <a:ext cx="7772400" cy="685800"/>
          </a:xfrm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Font typeface="Wingdings" pitchFamily="2" charset="2"/>
              <a:buNone/>
              <a:defRPr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73100" y="6553200"/>
            <a:ext cx="1981200" cy="2317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553200"/>
            <a:ext cx="2895600" cy="23177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9700" y="6553200"/>
            <a:ext cx="685800" cy="2317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C834A9-71CC-422E-A7A1-886EC5987A59}" type="slidenum">
              <a:rPr lang="en-US" altLang="zh-TW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969724"/>
      </p:ext>
    </p:extLst>
  </p:cSld>
  <p:clrMapOvr>
    <a:masterClrMapping/>
  </p:clrMapOvr>
  <p:transition>
    <p:pull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3706" y="2070100"/>
            <a:ext cx="3429000" cy="37385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259" y="2070100"/>
            <a:ext cx="3429000" cy="37385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8F532-24DA-4241-A615-0C6570C6786F}" type="slidenum">
              <a:rPr lang="en-US" altLang="zh-TW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599825"/>
      </p:ext>
    </p:extLst>
  </p:cSld>
  <p:clrMapOvr>
    <a:masterClrMapping/>
  </p:clrMapOvr>
  <p:transition>
    <p:pull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/>
          <p:nvPr/>
        </p:nvSpPr>
        <p:spPr>
          <a:xfrm>
            <a:off x="4675188" y="1841500"/>
            <a:ext cx="3505200" cy="3962400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>
              <a:solidFill>
                <a:prstClr val="white"/>
              </a:solidFill>
            </a:endParaRPr>
          </a:p>
        </p:txBody>
      </p:sp>
      <p:sp>
        <p:nvSpPr>
          <p:cNvPr id="8" name="Rectangle 9"/>
          <p:cNvSpPr/>
          <p:nvPr/>
        </p:nvSpPr>
        <p:spPr>
          <a:xfrm>
            <a:off x="990600" y="1841500"/>
            <a:ext cx="3505200" cy="3962400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>
              <a:solidFill>
                <a:prstClr val="white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435" y="1809750"/>
            <a:ext cx="3429000" cy="639762"/>
          </a:xfrm>
          <a:noFill/>
        </p:spPr>
        <p:txBody>
          <a:bodyPr tIns="91440" bIns="9144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7494" y="1809750"/>
            <a:ext cx="3429000" cy="639762"/>
          </a:xfrm>
          <a:noFill/>
        </p:spPr>
        <p:txBody>
          <a:bodyPr tIns="91440" bIns="9144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7494" y="2590800"/>
            <a:ext cx="3429000" cy="32178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5435" y="2590800"/>
            <a:ext cx="3429000" cy="32178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A077B-87D9-4165-AF4C-0520977D6B96}" type="slidenum">
              <a:rPr lang="en-US" altLang="zh-TW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592951"/>
      </p:ext>
    </p:extLst>
  </p:cSld>
  <p:clrMapOvr>
    <a:masterClrMapping/>
  </p:clrMapOvr>
  <p:transition>
    <p:pull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8B52B-0983-494D-B9A8-409EBF3E2C3B}" type="slidenum">
              <a:rPr lang="en-US" altLang="zh-TW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772860"/>
      </p:ext>
    </p:extLst>
  </p:cSld>
  <p:clrMapOvr>
    <a:masterClrMapping/>
  </p:clrMapOvr>
  <p:transition>
    <p:pull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1AEA6-5FDD-4C55-AE3F-3449913509DB}" type="slidenum">
              <a:rPr lang="en-US" altLang="zh-TW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795372"/>
      </p:ext>
    </p:extLst>
  </p:cSld>
  <p:clrMapOvr>
    <a:masterClrMapping/>
  </p:clrMapOvr>
  <p:transition>
    <p:pull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4498848"/>
            <a:ext cx="7223760" cy="868680"/>
          </a:xfr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00" y="1673352"/>
            <a:ext cx="7223760" cy="258775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2500" y="5367528"/>
            <a:ext cx="7223760" cy="804672"/>
          </a:xfrm>
        </p:spPr>
        <p:txBody>
          <a:bodyPr rtlCol="0">
            <a:normAutofit/>
          </a:bodyPr>
          <a:lstStyle>
            <a:lvl1pPr marL="0" indent="0">
              <a:buNone/>
              <a:defRPr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63AF2-D3E1-4498-BFE5-A92A667A8307}" type="slidenum">
              <a:rPr lang="en-US" altLang="zh-TW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955296"/>
      </p:ext>
    </p:extLst>
  </p:cSld>
  <p:clrMapOvr>
    <a:masterClrMapping/>
  </p:clrMapOvr>
  <p:transition>
    <p:pull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4495800"/>
            <a:ext cx="7219950" cy="871538"/>
          </a:xfr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52500" y="1676400"/>
            <a:ext cx="7219950" cy="2590800"/>
          </a:xfrm>
          <a:ln w="127000">
            <a:solidFill>
              <a:srgbClr val="FFFFFF">
                <a:alpha val="10000"/>
              </a:srgbClr>
            </a:solidFill>
            <a:miter lim="800000"/>
          </a:ln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/>
              <a:t>按一下圖示以新增圖片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2500" y="5367338"/>
            <a:ext cx="7223760" cy="80486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91542-8948-4F9E-A75A-0C0FE2A992A7}" type="slidenum">
              <a:rPr lang="en-US" altLang="zh-TW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678246"/>
      </p:ext>
    </p:extLst>
  </p:cSld>
  <p:clrMapOvr>
    <a:masterClrMapping/>
  </p:clrMapOvr>
  <p:transition>
    <p:pull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CEE9B-5962-4FEC-960E-EC3C0E0EF8BE}" type="slidenum">
              <a:rPr lang="en-US" altLang="zh-TW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844087"/>
      </p:ext>
    </p:extLst>
  </p:cSld>
  <p:clrMapOvr>
    <a:masterClrMapping/>
  </p:clrMapOvr>
  <p:transition>
    <p:pull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1600200"/>
            <a:ext cx="1752600" cy="452596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1600200"/>
            <a:ext cx="5257800" cy="4525963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39A978-88C3-47D1-8842-11F9BDC3AD04}" type="slidenum">
              <a:rPr lang="en-US" altLang="zh-TW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691424"/>
      </p:ext>
    </p:extLst>
  </p:cSld>
  <p:clrMapOvr>
    <a:masterClrMapping/>
  </p:clrMapOvr>
  <p:transition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Fresh Master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3100" y="188913"/>
            <a:ext cx="7797800" cy="14605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52500" y="2057400"/>
            <a:ext cx="7239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2500" y="6553200"/>
            <a:ext cx="1828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77100" y="6553200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606ED56-D558-4F0A-BC0C-E700BFB861F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28" r:id="rId1"/>
    <p:sldLayoutId id="2147484027" r:id="rId2"/>
    <p:sldLayoutId id="2147484029" r:id="rId3"/>
    <p:sldLayoutId id="2147484026" r:id="rId4"/>
    <p:sldLayoutId id="2147484030" r:id="rId5"/>
    <p:sldLayoutId id="2147484025" r:id="rId6"/>
    <p:sldLayoutId id="2147484024" r:id="rId7"/>
    <p:sldLayoutId id="2147484023" r:id="rId8"/>
    <p:sldLayoutId id="2147484022" r:id="rId9"/>
    <p:sldLayoutId id="2147484021" r:id="rId10"/>
    <p:sldLayoutId id="2147484020" r:id="rId11"/>
  </p:sldLayoutIdLst>
  <p:transition>
    <p:pull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b="1" kern="1200">
          <a:solidFill>
            <a:srgbClr val="FFFFFF"/>
          </a:solidFill>
          <a:effectLst>
            <a:innerShdw blurRad="38100">
              <a:schemeClr val="tx1">
                <a:lumMod val="85000"/>
              </a:scheme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ts val="1800"/>
        </a:spcBef>
        <a:spcAft>
          <a:spcPct val="0"/>
        </a:spcAft>
        <a:buFont typeface="Wingdings" pitchFamily="2" charset="2"/>
        <a:buChar char="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ts val="1800"/>
        </a:spcBef>
        <a:spcAft>
          <a:spcPct val="0"/>
        </a:spcAft>
        <a:buFont typeface="Wingdings" pitchFamily="2" charset="2"/>
        <a:buChar char="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ts val="1800"/>
        </a:spcBef>
        <a:spcAft>
          <a:spcPct val="0"/>
        </a:spcAft>
        <a:buFont typeface="Wingdings" pitchFamily="2" charset="2"/>
        <a:buChar char="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ts val="1800"/>
        </a:spcBef>
        <a:spcAft>
          <a:spcPct val="0"/>
        </a:spcAft>
        <a:buFont typeface="Wingdings" pitchFamily="2" charset="2"/>
        <a:buChar char="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ts val="1800"/>
        </a:spcBef>
        <a:spcAft>
          <a:spcPct val="0"/>
        </a:spcAft>
        <a:buFont typeface="Wingdings" pitchFamily="2" charset="2"/>
        <a:buChar char="R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1800"/>
        </a:spcBef>
        <a:buFont typeface="Wingdings" pitchFamily="2" charset="2"/>
        <a:buChar char="R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1800"/>
        </a:spcBef>
        <a:buFont typeface="Wingdings" pitchFamily="2" charset="2"/>
        <a:buChar char="R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1800"/>
        </a:spcBef>
        <a:buFont typeface="Wingdings" pitchFamily="2" charset="2"/>
        <a:buChar char="R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1800"/>
        </a:spcBef>
        <a:buFont typeface="Wingdings" pitchFamily="2" charset="2"/>
        <a:buChar char="R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Fresh Master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3100" y="188913"/>
            <a:ext cx="7797800" cy="14605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52500" y="2057400"/>
            <a:ext cx="72390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2500" y="6553200"/>
            <a:ext cx="1828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tint val="75000"/>
                  </a:schemeClr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tint val="75000"/>
                  </a:schemeClr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77100" y="6553200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tint val="75000"/>
                  </a:schemeClr>
                </a:solidFill>
                <a:ea typeface="新細明體" pitchFamily="18" charset="-120"/>
              </a:defRPr>
            </a:lvl1pPr>
          </a:lstStyle>
          <a:p>
            <a:pPr>
              <a:defRPr/>
            </a:pPr>
            <a:fld id="{5BD2FB65-E228-4F66-AEF1-A60F5B184EA6}" type="slidenum">
              <a:rPr lang="en-US" altLang="zh-TW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5029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transition>
    <p:pull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b="1" kern="1200">
          <a:solidFill>
            <a:srgbClr val="FFFFFF"/>
          </a:solidFill>
          <a:effectLst>
            <a:innerShdw blurRad="38100">
              <a:schemeClr val="tx1">
                <a:lumMod val="85000"/>
              </a:scheme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ts val="1800"/>
        </a:spcBef>
        <a:spcAft>
          <a:spcPct val="0"/>
        </a:spcAft>
        <a:buFont typeface="Wingdings" pitchFamily="2" charset="2"/>
        <a:buChar char="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ts val="1800"/>
        </a:spcBef>
        <a:spcAft>
          <a:spcPct val="0"/>
        </a:spcAft>
        <a:buFont typeface="Wingdings" pitchFamily="2" charset="2"/>
        <a:buChar char="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ts val="1800"/>
        </a:spcBef>
        <a:spcAft>
          <a:spcPct val="0"/>
        </a:spcAft>
        <a:buFont typeface="Wingdings" pitchFamily="2" charset="2"/>
        <a:buChar char="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ts val="1800"/>
        </a:spcBef>
        <a:spcAft>
          <a:spcPct val="0"/>
        </a:spcAft>
        <a:buFont typeface="Wingdings" pitchFamily="2" charset="2"/>
        <a:buChar char="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ts val="1800"/>
        </a:spcBef>
        <a:spcAft>
          <a:spcPct val="0"/>
        </a:spcAft>
        <a:buFont typeface="Wingdings" pitchFamily="2" charset="2"/>
        <a:buChar char="R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1800"/>
        </a:spcBef>
        <a:buFont typeface="Wingdings" pitchFamily="2" charset="2"/>
        <a:buChar char="R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1800"/>
        </a:spcBef>
        <a:buFont typeface="Wingdings" pitchFamily="2" charset="2"/>
        <a:buChar char="R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1800"/>
        </a:spcBef>
        <a:buFont typeface="Wingdings" pitchFamily="2" charset="2"/>
        <a:buChar char="R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1800"/>
        </a:spcBef>
        <a:buFont typeface="Wingdings" pitchFamily="2" charset="2"/>
        <a:buChar char="R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mailto:ncut119@ncut.edu.tw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com.tw/url?sa=i&amp;rct=j&amp;q=&amp;esrc=s&amp;frm=1&amp;source=images&amp;cd=&amp;cad=rja&amp;docid=bScBYIoOVdOymM&amp;tbnid=KSaTlNdojAng0M:&amp;ved=0CAUQjRw&amp;url=http://mail.jmes.ntpc.edu.tw/~jmes400/&amp;ei=ryY4UuzHMpGElAXv5oHIAQ&amp;psig=AFQjCNEdQZzEsqn6iQidqASJWi6qnozGww&amp;ust=1379498008641983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kyIGVMoXoYA&amp;feature=player_embedded" TargetMode="External"/><Relationship Id="rId2" Type="http://schemas.openxmlformats.org/officeDocument/2006/relationships/hyperlink" Target="http://www.youtube.com/watch?v=ZMAzOGBe0r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gif"/><Relationship Id="rId4" Type="http://schemas.openxmlformats.org/officeDocument/2006/relationships/hyperlink" Target="http://165.gov.tw/index.aspx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grhYupyNYQg" TargetMode="External"/><Relationship Id="rId2" Type="http://schemas.openxmlformats.org/officeDocument/2006/relationships/hyperlink" Target="http://www.tipo.gov.tw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youtube.com/watch?v=4kOpfyLwqIM&amp;feature=channel&amp;list=UL" TargetMode="External"/><Relationship Id="rId4" Type="http://schemas.openxmlformats.org/officeDocument/2006/relationships/hyperlink" Target="http://www.youtube.com/watch?v=PC5pXVAyBig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4B8DD39F-198D-41A5-ACAE-98C7416355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568387"/>
              </p:ext>
            </p:extLst>
          </p:nvPr>
        </p:nvGraphicFramePr>
        <p:xfrm>
          <a:off x="1187624" y="1268760"/>
          <a:ext cx="6552728" cy="53285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8913">
                  <a:extLst>
                    <a:ext uri="{9D8B030D-6E8A-4147-A177-3AD203B41FA5}">
                      <a16:colId xmlns:a16="http://schemas.microsoft.com/office/drawing/2014/main" val="2954663386"/>
                    </a:ext>
                  </a:extLst>
                </a:gridCol>
                <a:gridCol w="2666587">
                  <a:extLst>
                    <a:ext uri="{9D8B030D-6E8A-4147-A177-3AD203B41FA5}">
                      <a16:colId xmlns:a16="http://schemas.microsoft.com/office/drawing/2014/main" val="2392296334"/>
                    </a:ext>
                  </a:extLst>
                </a:gridCol>
                <a:gridCol w="2367228">
                  <a:extLst>
                    <a:ext uri="{9D8B030D-6E8A-4147-A177-3AD203B41FA5}">
                      <a16:colId xmlns:a16="http://schemas.microsoft.com/office/drawing/2014/main" val="719493132"/>
                    </a:ext>
                  </a:extLst>
                </a:gridCol>
              </a:tblGrid>
              <a:tr h="302065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zh-TW" sz="1400" b="1" kern="0" dirty="0">
                          <a:effectLst/>
                        </a:rPr>
                        <a:t>時</a:t>
                      </a:r>
                      <a:r>
                        <a:rPr lang="en-US" sz="1400" b="1" kern="0" dirty="0">
                          <a:effectLst/>
                        </a:rPr>
                        <a:t>  </a:t>
                      </a:r>
                      <a:r>
                        <a:rPr lang="zh-TW" sz="1400" b="1" kern="0" dirty="0">
                          <a:effectLst/>
                        </a:rPr>
                        <a:t>間</a:t>
                      </a:r>
                      <a:endParaRPr lang="zh-TW" sz="1400" b="1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3625" marR="63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zh-TW" sz="1400" b="1" kern="0" dirty="0">
                          <a:effectLst/>
                        </a:rPr>
                        <a:t>內</a:t>
                      </a:r>
                      <a:r>
                        <a:rPr lang="en-US" sz="1400" b="1" kern="0" dirty="0">
                          <a:effectLst/>
                        </a:rPr>
                        <a:t>  </a:t>
                      </a:r>
                      <a:r>
                        <a:rPr lang="zh-TW" sz="1400" b="1" kern="0" dirty="0">
                          <a:effectLst/>
                        </a:rPr>
                        <a:t>容</a:t>
                      </a:r>
                      <a:endParaRPr lang="zh-TW" sz="1400" b="1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3625" marR="6362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zh-TW" sz="1400" b="1" kern="0">
                          <a:effectLst/>
                        </a:rPr>
                        <a:t>主持人</a:t>
                      </a:r>
                      <a:r>
                        <a:rPr lang="en-US" sz="1400" b="1" kern="0">
                          <a:effectLst/>
                        </a:rPr>
                        <a:t>/</a:t>
                      </a:r>
                      <a:r>
                        <a:rPr lang="zh-TW" sz="1400" b="1" kern="0">
                          <a:effectLst/>
                        </a:rPr>
                        <a:t>講師</a:t>
                      </a:r>
                      <a:endParaRPr lang="zh-TW" sz="1400" b="1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3625" marR="63625" marT="0" marB="0" anchor="ctr"/>
                </a:tc>
                <a:extLst>
                  <a:ext uri="{0D108BD9-81ED-4DB2-BD59-A6C34878D82A}">
                    <a16:rowId xmlns:a16="http://schemas.microsoft.com/office/drawing/2014/main" val="280014520"/>
                  </a:ext>
                </a:extLst>
              </a:tr>
              <a:tr h="631201"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</a:pPr>
                      <a:r>
                        <a:rPr lang="en-US" sz="1400" b="1" kern="0" dirty="0">
                          <a:effectLst/>
                        </a:rPr>
                        <a:t>13:10~13:20</a:t>
                      </a:r>
                      <a:endParaRPr lang="zh-TW" sz="1400" b="1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3625" marR="6362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</a:pPr>
                      <a:r>
                        <a:rPr lang="zh-TW" sz="1400" b="1" kern="0">
                          <a:effectLst/>
                        </a:rPr>
                        <a:t>簽到</a:t>
                      </a:r>
                      <a:endParaRPr lang="zh-TW" sz="1400" b="1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3625" marR="6362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</a:pPr>
                      <a:r>
                        <a:rPr lang="zh-TW" sz="1400" b="1" kern="0">
                          <a:effectLst/>
                        </a:rPr>
                        <a:t>生輔組</a:t>
                      </a:r>
                      <a:endParaRPr lang="zh-TW" sz="1400" b="1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3625" marR="63625" marT="0" marB="0" anchor="ctr"/>
                </a:tc>
                <a:extLst>
                  <a:ext uri="{0D108BD9-81ED-4DB2-BD59-A6C34878D82A}">
                    <a16:rowId xmlns:a16="http://schemas.microsoft.com/office/drawing/2014/main" val="1925712004"/>
                  </a:ext>
                </a:extLst>
              </a:tr>
              <a:tr h="631201"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</a:pPr>
                      <a:r>
                        <a:rPr lang="en-US" sz="1400" b="1" kern="0" dirty="0">
                          <a:effectLst/>
                        </a:rPr>
                        <a:t>13:20~13:30</a:t>
                      </a:r>
                      <a:endParaRPr lang="zh-TW" sz="1400" b="1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3625" marR="6362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</a:pPr>
                      <a:r>
                        <a:rPr lang="zh-TW" sz="1400" b="1" kern="0">
                          <a:effectLst/>
                        </a:rPr>
                        <a:t>學務長致詞</a:t>
                      </a:r>
                      <a:endParaRPr lang="zh-TW" sz="1400" b="1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3625" marR="6362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</a:pPr>
                      <a:r>
                        <a:rPr lang="zh-TW" sz="1400" b="1" kern="0">
                          <a:effectLst/>
                        </a:rPr>
                        <a:t>林雲燦 學務長</a:t>
                      </a:r>
                      <a:endParaRPr lang="zh-TW" sz="1400" b="1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3625" marR="63625" marT="0" marB="0" anchor="ctr"/>
                </a:tc>
                <a:extLst>
                  <a:ext uri="{0D108BD9-81ED-4DB2-BD59-A6C34878D82A}">
                    <a16:rowId xmlns:a16="http://schemas.microsoft.com/office/drawing/2014/main" val="3087292853"/>
                  </a:ext>
                </a:extLst>
              </a:tr>
              <a:tr h="2606099"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</a:pPr>
                      <a:r>
                        <a:rPr lang="en-US" sz="1400" b="1" kern="0" dirty="0">
                          <a:effectLst/>
                        </a:rPr>
                        <a:t>13:30~14:00</a:t>
                      </a:r>
                      <a:endParaRPr lang="zh-TW" sz="1400" b="1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3625" marR="6362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</a:pPr>
                      <a:r>
                        <a:rPr lang="zh-TW" sz="1400" b="1" kern="0" dirty="0">
                          <a:effectLst/>
                        </a:rPr>
                        <a:t>新任主管介紹暨</a:t>
                      </a:r>
                      <a:endParaRPr lang="zh-TW" sz="1400" b="1" kern="100" dirty="0">
                        <a:effectLst/>
                      </a:endParaRPr>
                    </a:p>
                    <a:p>
                      <a:pPr algn="just">
                        <a:lnSpc>
                          <a:spcPts val="2000"/>
                        </a:lnSpc>
                      </a:pPr>
                      <a:r>
                        <a:rPr lang="zh-TW" sz="1400" b="1" kern="0" dirty="0">
                          <a:effectLst/>
                        </a:rPr>
                        <a:t>學務綜合座談</a:t>
                      </a:r>
                      <a:endParaRPr lang="zh-TW" sz="1400" b="1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3625" marR="6362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</a:pPr>
                      <a:r>
                        <a:rPr lang="zh-TW" sz="1400" b="1" kern="0" dirty="0">
                          <a:effectLst/>
                        </a:rPr>
                        <a:t>主持人：林雲燦學務長</a:t>
                      </a:r>
                      <a:endParaRPr lang="zh-TW" sz="1400" b="1" kern="100" dirty="0">
                        <a:effectLst/>
                      </a:endParaRPr>
                    </a:p>
                    <a:p>
                      <a:pPr algn="just">
                        <a:lnSpc>
                          <a:spcPts val="2000"/>
                        </a:lnSpc>
                      </a:pPr>
                      <a:r>
                        <a:rPr lang="zh-TW" sz="1400" b="1" kern="0" dirty="0">
                          <a:effectLst/>
                        </a:rPr>
                        <a:t>出席：</a:t>
                      </a:r>
                      <a:endParaRPr lang="zh-TW" sz="1400" b="1" kern="100" dirty="0">
                        <a:effectLst/>
                      </a:endParaRPr>
                    </a:p>
                    <a:p>
                      <a:pPr algn="just">
                        <a:lnSpc>
                          <a:spcPts val="2000"/>
                        </a:lnSpc>
                      </a:pPr>
                      <a:r>
                        <a:rPr lang="zh-TW" sz="1400" b="1" kern="0" dirty="0">
                          <a:effectLst/>
                        </a:rPr>
                        <a:t>生輔組 </a:t>
                      </a:r>
                      <a:r>
                        <a:rPr lang="zh-TW" altLang="en-US" sz="1400" b="1" kern="0" dirty="0">
                          <a:effectLst/>
                        </a:rPr>
                        <a:t>林信宏</a:t>
                      </a:r>
                      <a:r>
                        <a:rPr lang="zh-TW" sz="1400" b="1" kern="0" dirty="0">
                          <a:effectLst/>
                        </a:rPr>
                        <a:t> 組長</a:t>
                      </a:r>
                      <a:endParaRPr lang="zh-TW" sz="1400" b="1" kern="100" dirty="0">
                        <a:effectLst/>
                      </a:endParaRPr>
                    </a:p>
                  </a:txBody>
                  <a:tcPr marL="63625" marR="63625" marT="0" marB="0" anchor="ctr"/>
                </a:tc>
                <a:extLst>
                  <a:ext uri="{0D108BD9-81ED-4DB2-BD59-A6C34878D82A}">
                    <a16:rowId xmlns:a16="http://schemas.microsoft.com/office/drawing/2014/main" val="2834235396"/>
                  </a:ext>
                </a:extLst>
              </a:tr>
              <a:tr h="631283"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</a:pPr>
                      <a:r>
                        <a:rPr lang="en-US" sz="1400" b="1" kern="0">
                          <a:effectLst/>
                        </a:rPr>
                        <a:t>14:00~15:00</a:t>
                      </a:r>
                      <a:endParaRPr lang="zh-TW" sz="1400" b="1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3625" marR="6362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</a:pPr>
                      <a:r>
                        <a:rPr lang="zh-TW" sz="1400" b="1" kern="0" dirty="0">
                          <a:effectLst/>
                        </a:rPr>
                        <a:t>班級幹部職責介紹暨教育宣導</a:t>
                      </a:r>
                      <a:endParaRPr lang="zh-TW" sz="1400" b="1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3625" marR="6362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</a:pPr>
                      <a:r>
                        <a:rPr lang="zh-TW" altLang="en-US" sz="1400" b="1" kern="0" dirty="0">
                          <a:effectLst/>
                        </a:rPr>
                        <a:t>林信宏</a:t>
                      </a:r>
                      <a:r>
                        <a:rPr lang="zh-TW" sz="1400" b="1" kern="0" dirty="0">
                          <a:effectLst/>
                        </a:rPr>
                        <a:t> 組長</a:t>
                      </a:r>
                      <a:endParaRPr lang="zh-TW" sz="1400" b="1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3625" marR="63625" marT="0" marB="0" anchor="ctr"/>
                </a:tc>
                <a:extLst>
                  <a:ext uri="{0D108BD9-81ED-4DB2-BD59-A6C34878D82A}">
                    <a16:rowId xmlns:a16="http://schemas.microsoft.com/office/drawing/2014/main" val="1775841097"/>
                  </a:ext>
                </a:extLst>
              </a:tr>
              <a:tr h="526741"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</a:pPr>
                      <a:r>
                        <a:rPr lang="en-US" sz="1400" b="1" kern="0">
                          <a:effectLst/>
                        </a:rPr>
                        <a:t>15:00~</a:t>
                      </a:r>
                      <a:endParaRPr lang="zh-TW" sz="1400" b="1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3625" marR="6362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</a:pPr>
                      <a:r>
                        <a:rPr lang="zh-TW" sz="1400" b="1" kern="0">
                          <a:effectLst/>
                        </a:rPr>
                        <a:t>研習活動結束</a:t>
                      </a:r>
                      <a:endParaRPr lang="zh-TW" sz="1400" b="1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3625" marR="6362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</a:pPr>
                      <a:r>
                        <a:rPr lang="en-US" sz="1400" b="1" kern="0" dirty="0">
                          <a:effectLst/>
                        </a:rPr>
                        <a:t> </a:t>
                      </a:r>
                      <a:endParaRPr lang="zh-TW" sz="1400" b="1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3625" marR="63625" marT="0" marB="0" anchor="ctr"/>
                </a:tc>
                <a:extLst>
                  <a:ext uri="{0D108BD9-81ED-4DB2-BD59-A6C34878D82A}">
                    <a16:rowId xmlns:a16="http://schemas.microsoft.com/office/drawing/2014/main" val="3234336574"/>
                  </a:ext>
                </a:extLst>
              </a:tr>
            </a:tbl>
          </a:graphicData>
        </a:graphic>
      </p:graphicFrame>
      <p:sp>
        <p:nvSpPr>
          <p:cNvPr id="4" name="Text Box 6">
            <a:extLst>
              <a:ext uri="{FF2B5EF4-FFF2-40B4-BE49-F238E27FC236}">
                <a16:creationId xmlns:a16="http://schemas.microsoft.com/office/drawing/2014/main" id="{004C8B12-829A-4132-AC67-F009B4B95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548680"/>
            <a:ext cx="655161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2800" b="0" dirty="0">
                <a:solidFill>
                  <a:srgbClr val="FFFF66"/>
                </a:solidFill>
                <a:ea typeface="標楷體" pitchFamily="65" charset="-120"/>
                <a:cs typeface="Times New Roman" panose="02020603050405020304" pitchFamily="18" charset="0"/>
              </a:rPr>
              <a:t>115</a:t>
            </a:r>
            <a:r>
              <a:rPr lang="zh-TW" altLang="en-US" sz="2800" b="0" dirty="0">
                <a:solidFill>
                  <a:srgbClr val="FFFF66"/>
                </a:solidFill>
                <a:ea typeface="標楷體" pitchFamily="65" charset="-120"/>
                <a:cs typeface="Times New Roman" panose="02020603050405020304" pitchFamily="18" charset="0"/>
              </a:rPr>
              <a:t>學年度第</a:t>
            </a:r>
            <a:r>
              <a:rPr lang="en-US" altLang="zh-TW" sz="2800" b="0" dirty="0">
                <a:solidFill>
                  <a:srgbClr val="FFFF66"/>
                </a:solidFill>
                <a:ea typeface="標楷體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2800" b="0" dirty="0">
                <a:solidFill>
                  <a:srgbClr val="FFFF66"/>
                </a:solidFill>
                <a:ea typeface="標楷體" pitchFamily="65" charset="-120"/>
                <a:cs typeface="Times New Roman" panose="02020603050405020304" pitchFamily="18" charset="0"/>
              </a:rPr>
              <a:t>學期班級幹部研習</a:t>
            </a:r>
            <a:endParaRPr lang="en-US" altLang="zh-TW" sz="2800" b="0" dirty="0">
              <a:solidFill>
                <a:srgbClr val="FFFF66"/>
              </a:solidFill>
              <a:ea typeface="標楷體" pitchFamily="65" charset="-120"/>
              <a:cs typeface="Times New Roman" panose="02020603050405020304" pitchFamily="18" charset="0"/>
            </a:endParaRPr>
          </a:p>
          <a:p>
            <a:endParaRPr lang="zh-TW" altLang="en-US" sz="2800" b="0" dirty="0">
              <a:solidFill>
                <a:srgbClr val="FFFF00"/>
              </a:solidFill>
              <a:ea typeface="標楷體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486494"/>
      </p:ext>
    </p:extLst>
  </p:cSld>
  <p:clrMapOvr>
    <a:masterClrMapping/>
  </p:clrMapOvr>
  <p:transition>
    <p:pull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4213" y="1844675"/>
            <a:ext cx="7772400" cy="1470025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TW" altLang="en-US" sz="5400" dirty="0">
                <a:solidFill>
                  <a:srgbClr val="7D1EB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幹部職責介紹暨教育宣導</a:t>
            </a:r>
          </a:p>
        </p:txBody>
      </p:sp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395536" y="548680"/>
            <a:ext cx="655161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2800" b="0" dirty="0">
                <a:solidFill>
                  <a:srgbClr val="FFFF66"/>
                </a:solidFill>
                <a:ea typeface="標楷體" pitchFamily="65" charset="-120"/>
                <a:cs typeface="Times New Roman" panose="02020603050405020304" pitchFamily="18" charset="0"/>
              </a:rPr>
              <a:t>114</a:t>
            </a:r>
            <a:r>
              <a:rPr lang="zh-TW" altLang="en-US" sz="2800" b="0" dirty="0">
                <a:solidFill>
                  <a:srgbClr val="FFFF66"/>
                </a:solidFill>
                <a:ea typeface="標楷體" pitchFamily="65" charset="-120"/>
                <a:cs typeface="Times New Roman" panose="02020603050405020304" pitchFamily="18" charset="0"/>
              </a:rPr>
              <a:t>學年度第</a:t>
            </a:r>
            <a:r>
              <a:rPr lang="en-US" altLang="zh-TW" sz="2800" b="0" dirty="0">
                <a:solidFill>
                  <a:srgbClr val="FFFF66"/>
                </a:solidFill>
                <a:ea typeface="標楷體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sz="2800" b="0" dirty="0">
                <a:solidFill>
                  <a:srgbClr val="FFFF66"/>
                </a:solidFill>
                <a:ea typeface="標楷體" pitchFamily="65" charset="-120"/>
                <a:cs typeface="Times New Roman" panose="02020603050405020304" pitchFamily="18" charset="0"/>
              </a:rPr>
              <a:t>學期班級幹部研習</a:t>
            </a:r>
            <a:endParaRPr lang="en-US" altLang="zh-TW" sz="2800" b="0" dirty="0">
              <a:solidFill>
                <a:srgbClr val="FFFF66"/>
              </a:solidFill>
              <a:ea typeface="標楷體" pitchFamily="65" charset="-120"/>
              <a:cs typeface="Times New Roman" panose="02020603050405020304" pitchFamily="18" charset="0"/>
            </a:endParaRPr>
          </a:p>
          <a:p>
            <a:endParaRPr lang="zh-TW" altLang="en-US" sz="2800" b="0" dirty="0">
              <a:solidFill>
                <a:srgbClr val="FFFF00"/>
              </a:solidFill>
              <a:ea typeface="標楷體" pitchFamily="65" charset="-120"/>
              <a:cs typeface="Times New Roman" panose="02020603050405020304" pitchFamily="18" charset="0"/>
            </a:endParaRPr>
          </a:p>
        </p:txBody>
      </p:sp>
      <p:sp>
        <p:nvSpPr>
          <p:cNvPr id="2" name="副標題 1"/>
          <p:cNvSpPr>
            <a:spLocks noGrp="1"/>
          </p:cNvSpPr>
          <p:nvPr>
            <p:ph type="subTitle" idx="1"/>
          </p:nvPr>
        </p:nvSpPr>
        <p:spPr>
          <a:xfrm>
            <a:off x="3886200" y="4149080"/>
            <a:ext cx="5257800" cy="1371600"/>
          </a:xfrm>
        </p:spPr>
        <p:txBody>
          <a:bodyPr>
            <a:normAutofit/>
          </a:bodyPr>
          <a:lstStyle/>
          <a:p>
            <a:r>
              <a:rPr lang="zh-TW" altLang="en-US" sz="3200" b="1" dirty="0">
                <a:solidFill>
                  <a:srgbClr val="002060"/>
                </a:solidFill>
              </a:rPr>
              <a:t>報告人：</a:t>
            </a:r>
            <a:endParaRPr lang="en-US" altLang="zh-TW" sz="3200" b="1" dirty="0">
              <a:solidFill>
                <a:srgbClr val="002060"/>
              </a:solidFill>
            </a:endParaRPr>
          </a:p>
          <a:p>
            <a:r>
              <a:rPr lang="zh-TW" altLang="en-US" sz="3200" b="1" dirty="0">
                <a:solidFill>
                  <a:srgbClr val="002060"/>
                </a:solidFill>
              </a:rPr>
              <a:t>生活輔導組 林信宏組長</a:t>
            </a:r>
          </a:p>
        </p:txBody>
      </p:sp>
    </p:spTree>
  </p:cSld>
  <p:clrMapOvr>
    <a:masterClrMapping/>
  </p:clrMapOvr>
  <p:transition spd="med"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133475"/>
            <a:ext cx="7772400" cy="14700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5400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班級幹部職掌說明</a:t>
            </a:r>
          </a:p>
        </p:txBody>
      </p:sp>
      <p:sp>
        <p:nvSpPr>
          <p:cNvPr id="8195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標楷體" pitchFamily="65" charset="-120"/>
              </a:rPr>
              <a:t>(</a:t>
            </a:r>
            <a:r>
              <a:rPr lang="zh-TW" altLang="en-US" b="1" dirty="0">
                <a:solidFill>
                  <a:schemeClr val="accent3">
                    <a:lumMod val="50000"/>
                  </a:schemeClr>
                </a:solidFill>
                <a:latin typeface="標楷體" pitchFamily="65" charset="-120"/>
              </a:rPr>
              <a:t>請參閱手冊附件二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標楷體" pitchFamily="65" charset="-120"/>
              </a:rPr>
              <a:t>)</a:t>
            </a:r>
          </a:p>
        </p:txBody>
      </p:sp>
    </p:spTree>
  </p:cSld>
  <p:clrMapOvr>
    <a:masterClrMapping/>
  </p:clrMapOvr>
  <p:transition>
    <p:blinds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-243408"/>
            <a:ext cx="7799294" cy="146124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各班班級幹部編制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217839"/>
            <a:ext cx="7239000" cy="4443410"/>
          </a:xfrm>
        </p:spPr>
        <p:txBody>
          <a:bodyPr>
            <a:noAutofit/>
          </a:bodyPr>
          <a:lstStyle/>
          <a:p>
            <a:pPr marL="273050" indent="-273050" eaLnBrk="1" hangingPunct="1">
              <a:lnSpc>
                <a:spcPct val="90000"/>
              </a:lnSpc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u"/>
            </a:pPr>
            <a:r>
              <a:rPr lang="zh-TW" altLang="en-US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班長</a:t>
            </a:r>
          </a:p>
          <a:p>
            <a:pPr marL="273050" indent="-273050" eaLnBrk="1" hangingPunct="1">
              <a:lnSpc>
                <a:spcPct val="90000"/>
              </a:lnSpc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u"/>
            </a:pPr>
            <a:r>
              <a:rPr lang="zh-TW" altLang="en-US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副班長</a:t>
            </a:r>
          </a:p>
          <a:p>
            <a:pPr marL="273050" indent="-273050" eaLnBrk="1" hangingPunct="1">
              <a:lnSpc>
                <a:spcPct val="90000"/>
              </a:lnSpc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u"/>
            </a:pPr>
            <a:r>
              <a:rPr lang="zh-TW" altLang="en-US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學藝股長</a:t>
            </a:r>
          </a:p>
          <a:p>
            <a:pPr marL="273050" indent="-273050" eaLnBrk="1" hangingPunct="1">
              <a:lnSpc>
                <a:spcPct val="90000"/>
              </a:lnSpc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u"/>
            </a:pPr>
            <a:r>
              <a:rPr lang="zh-TW" altLang="en-US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服務股長</a:t>
            </a:r>
          </a:p>
          <a:p>
            <a:pPr marL="273050" indent="-273050" eaLnBrk="1" hangingPunct="1">
              <a:lnSpc>
                <a:spcPct val="90000"/>
              </a:lnSpc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u"/>
            </a:pPr>
            <a:r>
              <a:rPr lang="zh-TW" altLang="en-US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康樂股長</a:t>
            </a:r>
          </a:p>
          <a:p>
            <a:pPr marL="273050" indent="-273050" eaLnBrk="1" hangingPunct="1">
              <a:lnSpc>
                <a:spcPct val="90000"/>
              </a:lnSpc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u"/>
            </a:pPr>
            <a:r>
              <a:rPr lang="zh-TW" altLang="en-US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衛生保健股長</a:t>
            </a:r>
          </a:p>
          <a:p>
            <a:pPr marL="273050" indent="-273050" eaLnBrk="1" hangingPunct="1">
              <a:lnSpc>
                <a:spcPct val="90000"/>
              </a:lnSpc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u"/>
            </a:pPr>
            <a:r>
              <a:rPr lang="zh-TW" altLang="en-US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輔導股長</a:t>
            </a:r>
            <a:endParaRPr lang="en-US" altLang="zh-TW" sz="24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3050" indent="-273050" eaLnBrk="1" hangingPunct="1">
              <a:lnSpc>
                <a:spcPct val="90000"/>
              </a:lnSpc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u"/>
            </a:pPr>
            <a:r>
              <a:rPr lang="zh-TW" altLang="en-US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資訊股長</a:t>
            </a:r>
            <a:endParaRPr lang="en-US" altLang="zh-TW" sz="24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3050" indent="-273050" eaLnBrk="1" hangingPunct="1">
              <a:lnSpc>
                <a:spcPct val="90000"/>
              </a:lnSpc>
              <a:spcBef>
                <a:spcPts val="1200"/>
              </a:spcBef>
              <a:buClr>
                <a:srgbClr val="FFC000"/>
              </a:buClr>
              <a:buFont typeface="Wingdings" pitchFamily="2" charset="2"/>
              <a:buChar char="u"/>
            </a:pPr>
            <a:r>
              <a:rPr lang="zh-TW" altLang="zh-TW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畢委會班委代表</a:t>
            </a:r>
            <a:r>
              <a:rPr lang="en-US" altLang="zh-TW" sz="2400" b="1" dirty="0">
                <a:solidFill>
                  <a:srgbClr val="0066FF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400" b="1" dirty="0">
                <a:solidFill>
                  <a:srgbClr val="0066FF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大二、大三需要選出</a:t>
            </a:r>
            <a:r>
              <a:rPr lang="en-US" altLang="zh-TW" sz="2400" b="1" dirty="0">
                <a:solidFill>
                  <a:srgbClr val="0066FF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zh-TW" altLang="en-US" sz="2400" b="1" dirty="0">
              <a:solidFill>
                <a:srgbClr val="0066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ransition spd="med">
    <p:pull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-171400"/>
            <a:ext cx="7799294" cy="146124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班長</a:t>
            </a:r>
            <a:r>
              <a:rPr lang="en-US" altLang="zh-TW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班代</a:t>
            </a:r>
            <a:r>
              <a:rPr lang="en-US" altLang="zh-TW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職掌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zh-TW" altLang="en-US" sz="3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承導師之指導，負責全班班務，包括執行學校規定要求事項、轉達全班同學意見、召集班會、呈報紀錄、上下課禮節、並督導各股長執行有關工作，及處理班內偶發事件、集會點名、緊急求助等。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</p:txBody>
      </p:sp>
    </p:spTree>
  </p:cSld>
  <p:clrMapOvr>
    <a:masterClrMapping/>
  </p:clrMapOvr>
  <p:transition spd="med">
    <p:pull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-99392"/>
            <a:ext cx="7799294" cy="146124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副班長</a:t>
            </a:r>
            <a:r>
              <a:rPr lang="en-US" altLang="zh-TW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副班代</a:t>
            </a:r>
            <a:r>
              <a:rPr lang="en-US" altLang="zh-TW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職掌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zh-TW" altLang="en-US" sz="3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除協助並於班長不在時代理班長外，並負責班內</a:t>
            </a:r>
            <a:r>
              <a:rPr lang="en-US" altLang="zh-TW" sz="3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含補修學生</a:t>
            </a:r>
            <a:r>
              <a:rPr lang="en-US" altLang="zh-TW" sz="3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學生點名及考勤，法令文件公告之公佈維護，社團活動之協調聯繫。</a:t>
            </a:r>
            <a:r>
              <a:rPr lang="zh-TW" altLang="en-US" sz="3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</p:txBody>
      </p:sp>
    </p:spTree>
  </p:cSld>
  <p:clrMapOvr>
    <a:masterClrMapping/>
  </p:clrMapOvr>
  <p:transition spd="med">
    <p:pull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-99392"/>
            <a:ext cx="7799294" cy="146124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學藝股長職掌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zh-TW" altLang="en-US" sz="3200" b="1" dirty="0">
                <a:solidFill>
                  <a:schemeClr val="bg1"/>
                </a:solidFill>
                <a:latin typeface="標楷體" panose="03000509000000000000" pitchFamily="65" charset="-120"/>
              </a:rPr>
              <a:t>推動班上學術研究、學藝競賽、課業輔導等工作，並負責報刊之保管維護與班會紀錄之記載、書籍頒發、借閱及遺失賠償處理以及相關社團活動之協調聯繫。</a:t>
            </a:r>
            <a:endParaRPr lang="zh-TW" altLang="en-US" sz="3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ransition spd="med">
    <p:pull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-171400"/>
            <a:ext cx="7799294" cy="146124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服務股長職掌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zh-TW" altLang="en-US" sz="3200" b="1" dirty="0">
                <a:solidFill>
                  <a:schemeClr val="bg1"/>
                </a:solidFill>
                <a:latin typeface="標楷體" panose="03000509000000000000" pitchFamily="65" charset="-120"/>
              </a:rPr>
              <a:t>負責全班服務工作，包括各項勞動、清潔整齊維護、教室門窗之關鎖、黑板擦拭、粉筆供應等工作及值日分配與督導，以及公物領取、保管與損壞賠償、班費保管支付及帳目公佈、其他有關文書事務、會計等服務工作與（及）急難救助事宜。</a:t>
            </a:r>
            <a:endParaRPr lang="zh-TW" altLang="en-US" sz="3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ransition spd="med">
    <p:pull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-171400"/>
            <a:ext cx="7799294" cy="146124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康樂股長職掌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zh-TW" altLang="en-US" sz="3200" b="1" dirty="0">
                <a:solidFill>
                  <a:schemeClr val="bg1"/>
                </a:solidFill>
                <a:latin typeface="+mn-ea"/>
              </a:rPr>
              <a:t>負責聯誼、遊藝、旅行、體育等社團活動之協調聯繫與辦理、慶典活動、旅行事宜之籌備、以及體育器材之領用、保管、維護、送繳、遺失賠償、運動會、體育競賽之協調聯繫，其他同學保健業務之處理等事宜。</a:t>
            </a:r>
            <a:endParaRPr lang="zh-TW" altLang="en-US" sz="32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spd="med">
    <p:pull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1989138"/>
            <a:ext cx="7239000" cy="3733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zh-TW" altLang="en-US" sz="3200" b="1" dirty="0">
                <a:solidFill>
                  <a:schemeClr val="bg1"/>
                </a:solidFill>
                <a:latin typeface="標楷體" panose="03000509000000000000" pitchFamily="65" charset="-120"/>
              </a:rPr>
              <a:t>負責該班環境清潔、維護、美化，垃圾分類之督導，傷患緊急處理、護送，衛生教育輔導、反菸反毒宣導及其他有關衛生保健事項之推行。</a:t>
            </a:r>
            <a:endParaRPr lang="zh-TW" altLang="en-US" sz="3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683568" y="-171400"/>
            <a:ext cx="7797800" cy="1460500"/>
          </a:xfrm>
        </p:spPr>
        <p:txBody>
          <a:bodyPr/>
          <a:lstStyle/>
          <a:p>
            <a:r>
              <a:rPr lang="zh-TW" altLang="zh-TW" sz="5400" b="1" kern="1200" dirty="0">
                <a:solidFill>
                  <a:srgbClr val="7D1EB2"/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n-ea"/>
                <a:ea typeface="+mn-ea"/>
                <a:cs typeface="+mj-cs"/>
              </a:rPr>
              <a:t>衛生保健股長職掌</a:t>
            </a:r>
            <a:endParaRPr lang="zh-TW" altLang="en-US" dirty="0">
              <a:solidFill>
                <a:srgbClr val="7D1EB2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 spd="med">
    <p:pull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-171400"/>
            <a:ext cx="7799294" cy="146124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輔導股長職掌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zh-TW" altLang="en-US" sz="3200" b="1" dirty="0">
                <a:solidFill>
                  <a:schemeClr val="bg1"/>
                </a:solidFill>
                <a:latin typeface="標楷體" panose="03000509000000000000" pitchFamily="65" charset="-120"/>
              </a:rPr>
              <a:t>主動關心班上同學適應情形，並早期發現需要輔導協助之同學，告知導師並轉介至學生事務處諮商輔導組；另協助宣導與推廣學生事務處諮商輔導組舉辦之各項活動。</a:t>
            </a:r>
            <a:endParaRPr lang="zh-TW" altLang="en-US" sz="32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ransition spd="med">
    <p:pull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-171400"/>
            <a:ext cx="7799294" cy="146124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資訊股長職掌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zh-TW" altLang="en-US" sz="3200" b="1" dirty="0">
                <a:solidFill>
                  <a:schemeClr val="bg1"/>
                </a:solidFill>
                <a:latin typeface="標楷體" panose="03000509000000000000" pitchFamily="65" charset="-120"/>
              </a:rPr>
              <a:t>負責本校資訊服務工作，包含學生學習歷程平台、數位學習平台及校內各項資訊服務訓練。</a:t>
            </a:r>
            <a:endParaRPr lang="zh-TW" altLang="en-US" sz="32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ransition spd="med">
    <p:pull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-171400"/>
            <a:ext cx="7799294" cy="146124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3600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畢委會班委代表</a:t>
            </a:r>
            <a:r>
              <a:rPr lang="en-US" altLang="zh-TW" sz="3600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大二、大三需要選出</a:t>
            </a:r>
            <a:r>
              <a:rPr lang="en-US" altLang="zh-TW" sz="3600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952500" y="2057400"/>
            <a:ext cx="7239000" cy="2883768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TW" sz="3200" b="1" dirty="0">
                <a:solidFill>
                  <a:schemeClr val="bg1"/>
                </a:solidFill>
                <a:latin typeface="標楷體" panose="03000509000000000000" pitchFamily="65" charset="-120"/>
              </a:rPr>
              <a:t>1</a:t>
            </a:r>
            <a:r>
              <a:rPr lang="zh-TW" altLang="en-US" sz="3200" b="1" dirty="0">
                <a:solidFill>
                  <a:schemeClr val="bg1"/>
                </a:solidFill>
                <a:latin typeface="標楷體" panose="03000509000000000000" pitchFamily="65" charset="-120"/>
              </a:rPr>
              <a:t>、畢業團拍相關訊息通知。</a:t>
            </a:r>
            <a:endParaRPr lang="en-US" altLang="zh-TW" sz="3200" b="1" dirty="0">
              <a:solidFill>
                <a:schemeClr val="bg1"/>
              </a:solidFill>
              <a:latin typeface="標楷體" panose="03000509000000000000" pitchFamily="65" charset="-12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TW" sz="3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3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、畢業學位服借用及歸還訊息通知。</a:t>
            </a:r>
            <a:endParaRPr lang="en-US" altLang="zh-TW" sz="32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TW" sz="3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3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、畢業班紀念冊編輯參與討論建議。</a:t>
            </a:r>
            <a:endParaRPr lang="en-US" altLang="zh-TW" sz="32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TW" sz="3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sz="32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、畢業典禮活動系列參與規劃討論。</a:t>
            </a:r>
          </a:p>
        </p:txBody>
      </p:sp>
    </p:spTree>
    <p:extLst>
      <p:ext uri="{BB962C8B-B14F-4D97-AF65-F5344CB8AC3E}">
        <p14:creationId xmlns:p14="http://schemas.microsoft.com/office/powerpoint/2010/main" val="1797320941"/>
      </p:ext>
    </p:extLst>
  </p:cSld>
  <p:clrMapOvr>
    <a:masterClrMapping/>
  </p:clrMapOvr>
  <p:transition spd="med">
    <p:pull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133475"/>
            <a:ext cx="7772400" cy="14700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5400" dirty="0">
                <a:solidFill>
                  <a:srgbClr val="561DB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rPr>
              <a:t>友善校園宣導</a:t>
            </a:r>
          </a:p>
        </p:txBody>
      </p:sp>
      <p:pic>
        <p:nvPicPr>
          <p:cNvPr id="33794" name="Picture 2" descr="http://dyna.hcc.edu.tw/campus/data/web/67/files/images/994248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412776"/>
            <a:ext cx="3096344" cy="3879961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標題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80772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latin typeface="+mn-ea"/>
                <a:ea typeface="+mn-ea"/>
              </a:rPr>
              <a:t>友善校園</a:t>
            </a:r>
          </a:p>
        </p:txBody>
      </p:sp>
      <p:sp>
        <p:nvSpPr>
          <p:cNvPr id="1028" name="內容版面配置區 2"/>
          <p:cNvSpPr>
            <a:spLocks noGrp="1"/>
          </p:cNvSpPr>
          <p:nvPr>
            <p:ph idx="1"/>
          </p:nvPr>
        </p:nvSpPr>
        <p:spPr>
          <a:xfrm>
            <a:off x="762000" y="1597025"/>
            <a:ext cx="3810000" cy="4297363"/>
          </a:xfrm>
        </p:spPr>
        <p:txBody>
          <a:bodyPr/>
          <a:lstStyle/>
          <a:p>
            <a:pPr eaLnBrk="1" hangingPunct="1">
              <a:buClr>
                <a:srgbClr val="FFC000"/>
              </a:buClr>
              <a:defRPr/>
            </a:pPr>
            <a:r>
              <a:rPr lang="zh-TW" altLang="en-US" sz="3200" b="1" dirty="0">
                <a:solidFill>
                  <a:srgbClr val="CC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重點主題：</a:t>
            </a:r>
            <a:endParaRPr lang="en-US" altLang="zh-TW" sz="3200" b="1" dirty="0">
              <a:solidFill>
                <a:srgbClr val="CC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buClr>
                <a:srgbClr val="FFC000"/>
              </a:buClr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防制校園霸凌</a:t>
            </a:r>
            <a:endParaRPr lang="en-US" altLang="zh-TW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buClr>
                <a:srgbClr val="FFC000"/>
              </a:buClr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防制黑幫進入校園</a:t>
            </a:r>
            <a:endParaRPr lang="en-US" altLang="zh-TW" sz="28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>
              <a:buClr>
                <a:srgbClr val="FFC000"/>
              </a:buClr>
              <a:defRPr/>
            </a:pPr>
            <a:r>
              <a:rPr lang="zh-TW" altLang="en-US" sz="28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防制藥物濫用</a:t>
            </a:r>
          </a:p>
        </p:txBody>
      </p:sp>
      <p:pic>
        <p:nvPicPr>
          <p:cNvPr id="1030" name="Picture 6" descr="http://saharconsulting.files.wordpress.com/2010/10/anti_bullyin_poste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412776"/>
            <a:ext cx="4305300" cy="3810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標題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80772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latin typeface="+mn-ea"/>
                <a:ea typeface="+mn-ea"/>
              </a:rPr>
              <a:t>防制校園霸凌</a:t>
            </a:r>
          </a:p>
        </p:txBody>
      </p:sp>
      <p:sp>
        <p:nvSpPr>
          <p:cNvPr id="20483" name="內容版面配置區 2"/>
          <p:cNvSpPr>
            <a:spLocks noGrp="1"/>
          </p:cNvSpPr>
          <p:nvPr>
            <p:ph idx="1"/>
          </p:nvPr>
        </p:nvSpPr>
        <p:spPr>
          <a:xfrm>
            <a:off x="755576" y="1196752"/>
            <a:ext cx="8077200" cy="429736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3200" b="1" dirty="0">
                <a:solidFill>
                  <a:srgbClr val="CC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霸凌的形式</a:t>
            </a:r>
            <a:endParaRPr lang="en-US" altLang="zh-TW" sz="3200" b="1" dirty="0">
              <a:solidFill>
                <a:srgbClr val="CC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fontAlgn="auto" hangingPunct="1"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肢體的霸凌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：包括踢、打弱勢同儕、搶奪財物等。</a:t>
            </a:r>
          </a:p>
          <a:p>
            <a:pPr lvl="1" eaLnBrk="1" fontAlgn="auto" hangingPunct="1"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言語的霸凌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：包括取綽號、用言語刺傷、嘲笑弱勢同儕、恐嚇威脅等。</a:t>
            </a:r>
          </a:p>
          <a:p>
            <a:pPr lvl="1" eaLnBrk="1" fontAlgn="auto" hangingPunct="1"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關係的霸凌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：包括排擠弱勢同儕、散播不實謠言中傷某人等。</a:t>
            </a:r>
          </a:p>
          <a:p>
            <a:pPr lvl="1" eaLnBrk="1" fontAlgn="auto" hangingPunct="1"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性霸凌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：以身體、性別、性取向、性徵作取笑或評論的行為；或是以性的方式施以身體上的侵犯。</a:t>
            </a:r>
          </a:p>
        </p:txBody>
      </p:sp>
      <p:pic>
        <p:nvPicPr>
          <p:cNvPr id="7" name="內容版面配置區 3" descr="bully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0" y="0"/>
            <a:ext cx="2286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標題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0772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latin typeface="+mn-ea"/>
                <a:ea typeface="+mn-ea"/>
              </a:rPr>
              <a:t>防制校園霸凌</a:t>
            </a:r>
          </a:p>
        </p:txBody>
      </p:sp>
      <p:sp>
        <p:nvSpPr>
          <p:cNvPr id="20483" name="內容版面配置區 2"/>
          <p:cNvSpPr>
            <a:spLocks noGrp="1"/>
          </p:cNvSpPr>
          <p:nvPr>
            <p:ph idx="1"/>
          </p:nvPr>
        </p:nvSpPr>
        <p:spPr>
          <a:xfrm>
            <a:off x="611560" y="1147861"/>
            <a:ext cx="8077200" cy="4297363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3200" b="1" dirty="0">
                <a:solidFill>
                  <a:srgbClr val="CC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霸凌的形式</a:t>
            </a:r>
            <a:endParaRPr lang="en-US" altLang="zh-TW" sz="3200" b="1" dirty="0">
              <a:solidFill>
                <a:srgbClr val="CC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fontAlgn="auto" hangingPunct="1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反擊型霸凌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：這是受凌兒童長期遭受欺壓之後的反擊行為。通常面對霸凌時他們生理上會自然的予以回擊；有部分受凌兒童會去欺負比他更弱勢的人。</a:t>
            </a:r>
            <a:endParaRPr lang="en-US" altLang="en-US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fontAlgn="auto" hangingPunct="1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網路霸凌</a:t>
            </a:r>
            <a:r>
              <a:rPr lang="zh-TW" altLang="en-US" sz="2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兒盟參考國際指標及定義，歸類出適合台灣校園的「網路霸凌」標準：「網路小搗蛋」（如：用社群網站</a:t>
            </a:r>
            <a:r>
              <a:rPr lang="en-US" altLang="zh-TW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Facebook</a:t>
            </a:r>
            <a:r>
              <a:rPr lang="en-US" altLang="zh-TW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、通訊軟體</a:t>
            </a:r>
            <a:r>
              <a:rPr lang="en-US" altLang="zh-TW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LINE</a:t>
            </a:r>
            <a:r>
              <a:rPr lang="en-US" altLang="zh-TW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的暱稱、訊息罵人）「網路小混混」（如：未經別人同意，擅自張貼別人的照片，或公佈別人的秘密）、「網路小霸王」（如：如駭客般侵入別人的電腦，或故意寄病毒給別人）。</a:t>
            </a:r>
          </a:p>
        </p:txBody>
      </p:sp>
      <p:pic>
        <p:nvPicPr>
          <p:cNvPr id="20484" name="內容版面配置區 3" descr="bully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0" y="0"/>
            <a:ext cx="2286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標題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80772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latin typeface="+mn-ea"/>
                <a:ea typeface="+mn-ea"/>
              </a:rPr>
              <a:t>防制校園霸凌</a:t>
            </a:r>
          </a:p>
        </p:txBody>
      </p:sp>
      <p:sp>
        <p:nvSpPr>
          <p:cNvPr id="2052" name="內容版面配置區 4"/>
          <p:cNvSpPr>
            <a:spLocks noGrp="1"/>
          </p:cNvSpPr>
          <p:nvPr>
            <p:ph idx="1"/>
          </p:nvPr>
        </p:nvSpPr>
        <p:spPr>
          <a:xfrm>
            <a:off x="539552" y="1556792"/>
            <a:ext cx="6551612" cy="4297362"/>
          </a:xfrm>
        </p:spPr>
        <p:txBody>
          <a:bodyPr rtlCol="0">
            <a:noAutofit/>
          </a:bodyPr>
          <a:lstStyle/>
          <a:p>
            <a:pPr eaLnBrk="1" fontAlgn="auto" hangingPunct="1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3200" b="1" dirty="0">
                <a:solidFill>
                  <a:srgbClr val="CC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遇到霸凌怎麼辦？</a:t>
            </a:r>
            <a:endParaRPr lang="en-US" altLang="zh-TW" sz="3200" b="1" dirty="0">
              <a:solidFill>
                <a:srgbClr val="CC0066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eaLnBrk="1" fontAlgn="auto" hangingPunct="1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en-US" altLang="zh-TW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向導師或家長反映</a:t>
            </a:r>
          </a:p>
          <a:p>
            <a:pPr lvl="1" eaLnBrk="1" fontAlgn="auto" hangingPunct="1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en-US" altLang="zh-TW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向學校投訴信箱投訴</a:t>
            </a:r>
          </a:p>
          <a:p>
            <a:pPr lvl="1" eaLnBrk="1" fontAlgn="auto" hangingPunct="1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Font typeface="Arial" charset="0"/>
              <a:buNone/>
              <a:defRPr/>
            </a:pPr>
            <a:r>
              <a:rPr lang="zh-TW" altLang="en-US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　</a:t>
            </a:r>
            <a:r>
              <a:rPr lang="zh-TW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　（校安中心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2"/>
              </a:rPr>
              <a:t>ncut119@ncut.edu.tw</a:t>
            </a:r>
            <a:r>
              <a:rPr lang="en-US" altLang="zh-TW" sz="20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lvl="1" eaLnBrk="1" fontAlgn="auto" hangingPunct="1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en-US" altLang="zh-TW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撥打下列電話申訴</a:t>
            </a:r>
          </a:p>
          <a:p>
            <a:pPr lvl="2" eaLnBrk="1" fontAlgn="auto" hangingPunct="1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學校校安中心專線：</a:t>
            </a: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04-23928053</a:t>
            </a:r>
            <a:endParaRPr lang="zh-TW" altLang="en-US" sz="28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 eaLnBrk="1" fontAlgn="auto" hangingPunct="1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教育部校安中心校園暴力事件專線</a:t>
            </a:r>
            <a:r>
              <a:rPr lang="en-US" altLang="zh-TW" sz="2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(24</a:t>
            </a:r>
            <a:r>
              <a:rPr lang="zh-TW" alt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小時</a:t>
            </a:r>
            <a:r>
              <a:rPr lang="en-US" altLang="zh-TW" sz="2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2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1953</a:t>
            </a:r>
            <a:endParaRPr lang="zh-TW" altLang="en-US" sz="28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 eaLnBrk="1" fontAlgn="auto" hangingPunct="1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 </a:t>
            </a:r>
            <a:r>
              <a:rPr lang="en-US" altLang="zh-TW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4.</a:t>
            </a:r>
            <a:r>
              <a:rPr lang="zh-TW" altLang="en-US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其它管道（警察、好同學、好朋友）</a:t>
            </a:r>
          </a:p>
          <a:p>
            <a:pPr lvl="1" eaLnBrk="1" fontAlgn="auto" hangingPunct="1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defRPr/>
            </a:pPr>
            <a:endParaRPr lang="en-US" altLang="zh-TW" sz="20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Font typeface="Arial" charset="0"/>
              <a:buNone/>
              <a:defRPr/>
            </a:pPr>
            <a:endParaRPr lang="zh-TW" altLang="en-US" sz="28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545" y="260648"/>
            <a:ext cx="2636231" cy="3738589"/>
          </a:xfrm>
          <a:prstGeom prst="rect">
            <a:avLst/>
          </a:prstGeom>
        </p:spPr>
      </p:pic>
    </p:spTree>
  </p:cSld>
  <p:clrMapOvr>
    <a:masterClrMapping/>
  </p:clrMapOvr>
  <p:transition>
    <p:pull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標題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80772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latin typeface="+mn-ea"/>
                <a:ea typeface="+mn-ea"/>
              </a:rPr>
              <a:t>防制黑幫進入校園</a:t>
            </a:r>
          </a:p>
        </p:txBody>
      </p:sp>
      <p:sp>
        <p:nvSpPr>
          <p:cNvPr id="15363" name="內容版面配置區 4"/>
          <p:cNvSpPr>
            <a:spLocks noGrp="1"/>
          </p:cNvSpPr>
          <p:nvPr>
            <p:ph idx="1"/>
          </p:nvPr>
        </p:nvSpPr>
        <p:spPr>
          <a:xfrm>
            <a:off x="762000" y="1597025"/>
            <a:ext cx="8077200" cy="4297363"/>
          </a:xfrm>
        </p:spPr>
        <p:txBody>
          <a:bodyPr rtlCol="0">
            <a:noAutofit/>
          </a:bodyPr>
          <a:lstStyle/>
          <a:p>
            <a:pPr marL="274320" indent="-27432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altLang="en-US" sz="3200" b="1" dirty="0">
                <a:solidFill>
                  <a:srgbClr val="CC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幫派吸收少年的原因與方法</a:t>
            </a:r>
            <a:b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(1)</a:t>
            </a:r>
            <a: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原因：</a:t>
            </a:r>
            <a:endParaRPr lang="en-US" altLang="zh-TW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 </a:t>
            </a:r>
            <a: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少年從事非法活動時，刑罰較輕</a:t>
            </a:r>
            <a:b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2. </a:t>
            </a:r>
            <a: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少年成為幫眾，成本與各項花費較低</a:t>
            </a:r>
            <a:b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少年較為英勇，未考慮行為後果</a:t>
            </a:r>
            <a:b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4. </a:t>
            </a:r>
            <a: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幫眾群龍無首，青黃不接，故向校園「徵才」</a:t>
            </a:r>
            <a:b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5. </a:t>
            </a:r>
            <a: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少年較為忠誠，較不爭權奪利</a:t>
            </a:r>
            <a:b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6. </a:t>
            </a:r>
            <a: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增加人力，壯大組織，延續幫派活動</a:t>
            </a:r>
            <a:b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endParaRPr lang="en-US" altLang="zh-TW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endParaRPr altLang="en-US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1509" name="文字方塊 6"/>
          <p:cNvSpPr txBox="1">
            <a:spLocks noChangeArrowheads="1"/>
          </p:cNvSpPr>
          <p:nvPr/>
        </p:nvSpPr>
        <p:spPr bwMode="auto">
          <a:xfrm>
            <a:off x="5292080" y="5897563"/>
            <a:ext cx="37147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120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節錄至</a:t>
            </a:r>
            <a:r>
              <a:rPr lang="en-US" altLang="zh-TW" sz="120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</a:p>
          <a:p>
            <a:r>
              <a:rPr lang="zh-TW" altLang="en-US" sz="120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財團法人國際單親兒童文教基金會發行</a:t>
            </a:r>
            <a:r>
              <a:rPr lang="en-US" altLang="zh-TW" sz="120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120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樂在家中</a:t>
            </a:r>
            <a:r>
              <a:rPr lang="en-US" altLang="zh-TW" sz="120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》11</a:t>
            </a:r>
            <a:r>
              <a:rPr lang="zh-TW" altLang="en-US" sz="120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月號</a:t>
            </a:r>
            <a:r>
              <a:rPr lang="en-US" altLang="zh-TW" sz="120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127</a:t>
            </a:r>
            <a:r>
              <a:rPr lang="zh-TW" altLang="en-US" sz="120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期</a:t>
            </a:r>
            <a:br>
              <a:rPr lang="zh-TW" altLang="en-US" sz="120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1200" dirty="0">
                <a:ea typeface="標楷體" panose="03000509000000000000" pitchFamily="65" charset="-120"/>
                <a:cs typeface="Times New Roman" panose="02020603050405020304" pitchFamily="18" charset="0"/>
              </a:rPr>
              <a:t>文／松德婦女服務中心 社工員 陳怡曄</a:t>
            </a:r>
          </a:p>
        </p:txBody>
      </p:sp>
      <p:pic>
        <p:nvPicPr>
          <p:cNvPr id="65538" name="Picture 2" descr="https://encrypted-tbn3.gstatic.com/images?q=tbn:ANd9GcQdwk-wR-KT5VrGxuHon3dWDXFm7T_fI2rU1GFml0hZSWD7mEoDZw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3468" y="1268760"/>
            <a:ext cx="2274939" cy="2304256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標題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0772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latin typeface="+mn-ea"/>
                <a:ea typeface="+mn-ea"/>
              </a:rPr>
              <a:t>防制黑幫進入校園</a:t>
            </a:r>
          </a:p>
        </p:txBody>
      </p:sp>
      <p:sp>
        <p:nvSpPr>
          <p:cNvPr id="22531" name="內容版面配置區 4"/>
          <p:cNvSpPr>
            <a:spLocks noGrp="1"/>
          </p:cNvSpPr>
          <p:nvPr>
            <p:ph idx="1"/>
          </p:nvPr>
        </p:nvSpPr>
        <p:spPr>
          <a:xfrm>
            <a:off x="762000" y="1557338"/>
            <a:ext cx="8077200" cy="4319587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sz="3500" b="1" dirty="0">
                <a:solidFill>
                  <a:srgbClr val="CC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幫派吸收少年的原因與方法</a:t>
            </a:r>
            <a:br>
              <a:rPr lang="zh-TW" altLang="en-US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br>
              <a:rPr lang="zh-TW" altLang="en-US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(2)</a:t>
            </a: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吸收方式：</a:t>
            </a:r>
            <a:endParaRPr lang="en-US" altLang="zh-TW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 </a:t>
            </a:r>
            <a:r>
              <a:rPr lang="zh-TW" alt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強迫參加</a:t>
            </a: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：有些幫派叫手下的少年在校內吸收成員，利用這些學生參加陣頭表演，如有不從，即率眾施以毆打、恐嚇、控制學生自由。</a:t>
            </a:r>
            <a:endParaRPr lang="en-US" altLang="zh-TW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2. </a:t>
            </a:r>
            <a:r>
              <a:rPr lang="zh-TW" alt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提供物質</a:t>
            </a: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根據少年輔導委員會之實務經驗分享，少年加入幫派後可常見使用名牌衣物、以計程車代步等出手闊氣行徑，而這些金錢或物質提供來源為幫派，或幫派成員互相共濟。許多少年滿足此物質享受，所以繼續留在幫派。</a:t>
            </a:r>
          </a:p>
        </p:txBody>
      </p:sp>
      <p:pic>
        <p:nvPicPr>
          <p:cNvPr id="22532" name="Picture 2" descr="C:\Documents and Settings\User\Local Settings\Temporary Internet Files\Content.IE5\GXY3O16Z\dglxasset[1].asp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25" y="0"/>
            <a:ext cx="19304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文字方塊 6"/>
          <p:cNvSpPr txBox="1">
            <a:spLocks noChangeArrowheads="1"/>
          </p:cNvSpPr>
          <p:nvPr/>
        </p:nvSpPr>
        <p:spPr bwMode="auto">
          <a:xfrm>
            <a:off x="5292080" y="5897563"/>
            <a:ext cx="37147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1200" b="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節錄至</a:t>
            </a:r>
            <a:r>
              <a:rPr lang="en-US" altLang="zh-TW" sz="1200" b="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</a:p>
          <a:p>
            <a:r>
              <a:rPr lang="zh-TW" altLang="en-US" sz="1200" b="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財團法人國際單親兒童文教基金會發行</a:t>
            </a:r>
            <a:r>
              <a:rPr lang="en-US" altLang="zh-TW" sz="1200" b="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1200" b="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樂在家中</a:t>
            </a:r>
            <a:r>
              <a:rPr lang="en-US" altLang="zh-TW" sz="1200" b="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》11</a:t>
            </a:r>
            <a:r>
              <a:rPr lang="zh-TW" altLang="en-US" sz="1200" b="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月號</a:t>
            </a:r>
            <a:r>
              <a:rPr lang="en-US" altLang="zh-TW" sz="1200" b="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127</a:t>
            </a:r>
            <a:r>
              <a:rPr lang="zh-TW" altLang="en-US" sz="1200" b="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期</a:t>
            </a:r>
            <a:br>
              <a:rPr lang="zh-TW" altLang="en-US" sz="1200" b="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1200" dirty="0">
                <a:ea typeface="標楷體" panose="03000509000000000000" pitchFamily="65" charset="-120"/>
                <a:cs typeface="Times New Roman" panose="02020603050405020304" pitchFamily="18" charset="0"/>
              </a:rPr>
              <a:t>文／松德婦女服務中心 社工員 陳怡曄</a:t>
            </a:r>
          </a:p>
        </p:txBody>
      </p:sp>
    </p:spTree>
  </p:cSld>
  <p:clrMapOvr>
    <a:masterClrMapping/>
  </p:clrMapOvr>
  <p:transition>
    <p:pull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標題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80772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latin typeface="+mn-ea"/>
                <a:ea typeface="+mn-ea"/>
              </a:rPr>
              <a:t>防制黑幫進入校園</a:t>
            </a:r>
          </a:p>
        </p:txBody>
      </p:sp>
      <p:sp>
        <p:nvSpPr>
          <p:cNvPr id="15363" name="內容版面配置區 4"/>
          <p:cNvSpPr>
            <a:spLocks noGrp="1"/>
          </p:cNvSpPr>
          <p:nvPr>
            <p:ph idx="1"/>
          </p:nvPr>
        </p:nvSpPr>
        <p:spPr>
          <a:xfrm>
            <a:off x="762000" y="1597025"/>
            <a:ext cx="8077200" cy="4352925"/>
          </a:xfrm>
        </p:spPr>
        <p:txBody>
          <a:bodyPr rtlCol="0">
            <a:noAutofit/>
          </a:bodyPr>
          <a:lstStyle/>
          <a:p>
            <a:pPr marL="274320" indent="-27432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altLang="en-US" sz="3600" b="1" dirty="0">
                <a:solidFill>
                  <a:srgbClr val="CC006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少年加入幫派的跡象</a:t>
            </a:r>
            <a:b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(1)</a:t>
            </a:r>
            <a: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衣著常為黑衣黑褲，穿夾腳拖鞋、白球鞋</a:t>
            </a:r>
            <a:b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(2)</a:t>
            </a:r>
            <a: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行蹤無法掌握</a:t>
            </a:r>
            <a:b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(3)</a:t>
            </a:r>
            <a: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半夜突然離家，但幾小時後返家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參加聚眾活動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b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(4)</a:t>
            </a:r>
            <a: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打電話給少年卻經常不接</a:t>
            </a:r>
            <a:b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(5)</a:t>
            </a:r>
            <a: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明顯且奇怪的外傷</a:t>
            </a:r>
            <a:b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(6)</a:t>
            </a:r>
            <a: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莫名的物質來源</a:t>
            </a:r>
            <a:b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(7)</a:t>
            </a:r>
            <a: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常掛網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以便隨時獲取聚會、集合的訊息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b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endParaRPr altLang="en-US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3556" name="Picture 2" descr="C:\Documents and Settings\User\Local Settings\Temporary Internet Files\Content.IE5\GXY3O16Z\dglxasset[1].asp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25" y="0"/>
            <a:ext cx="19304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文字方塊 6"/>
          <p:cNvSpPr txBox="1">
            <a:spLocks noChangeArrowheads="1"/>
          </p:cNvSpPr>
          <p:nvPr/>
        </p:nvSpPr>
        <p:spPr bwMode="auto">
          <a:xfrm>
            <a:off x="5429250" y="5897563"/>
            <a:ext cx="37147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1200" b="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節錄至</a:t>
            </a:r>
            <a:r>
              <a:rPr lang="en-US" altLang="zh-TW" sz="1200" b="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</a:p>
          <a:p>
            <a:r>
              <a:rPr lang="zh-TW" altLang="en-US" sz="1200" b="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財團法人國際單親兒童文教基金會發行</a:t>
            </a:r>
            <a:r>
              <a:rPr lang="en-US" altLang="zh-TW" sz="1200" b="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1200" b="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樂在家中</a:t>
            </a:r>
            <a:r>
              <a:rPr lang="en-US" altLang="zh-TW" sz="1200" b="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》11</a:t>
            </a:r>
            <a:r>
              <a:rPr lang="zh-TW" altLang="en-US" sz="1200" b="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月號</a:t>
            </a:r>
            <a:r>
              <a:rPr lang="en-US" altLang="zh-TW" sz="1200" b="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127</a:t>
            </a:r>
            <a:r>
              <a:rPr lang="zh-TW" altLang="en-US" sz="1200" b="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期</a:t>
            </a:r>
            <a:br>
              <a:rPr lang="zh-TW" altLang="en-US" sz="1200" b="0" dirty="0">
                <a:solidFill>
                  <a:srgbClr val="FF0000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1200" dirty="0">
                <a:ea typeface="標楷體" panose="03000509000000000000" pitchFamily="65" charset="-120"/>
                <a:cs typeface="Times New Roman" panose="02020603050405020304" pitchFamily="18" charset="0"/>
              </a:rPr>
              <a:t>文／松德婦女服務中心 社工員 陳怡曄</a:t>
            </a:r>
          </a:p>
        </p:txBody>
      </p:sp>
    </p:spTree>
  </p:cSld>
  <p:clrMapOvr>
    <a:masterClrMapping/>
  </p:clrMapOvr>
  <p:transition>
    <p:pull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標題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80772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latin typeface="+mn-ea"/>
                <a:ea typeface="+mn-ea"/>
              </a:rPr>
              <a:t>防制藥物濫用</a:t>
            </a:r>
          </a:p>
        </p:txBody>
      </p:sp>
      <p:sp>
        <p:nvSpPr>
          <p:cNvPr id="24579" name="內容版面配置區 4"/>
          <p:cNvSpPr>
            <a:spLocks noGrp="1"/>
          </p:cNvSpPr>
          <p:nvPr>
            <p:ph idx="1"/>
          </p:nvPr>
        </p:nvSpPr>
        <p:spPr>
          <a:xfrm>
            <a:off x="762000" y="1597025"/>
            <a:ext cx="8077200" cy="4297363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3200" b="1" dirty="0">
                <a:solidFill>
                  <a:srgbClr val="CC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藥物濫用的身體表徵</a:t>
            </a:r>
            <a:endParaRPr lang="en-US" altLang="zh-TW" sz="3200" b="1" dirty="0">
              <a:solidFill>
                <a:srgbClr val="CC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fontAlgn="auto" hangingPunct="1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眼圈發黑</a:t>
            </a:r>
            <a:endParaRPr lang="en-US" altLang="zh-TW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fontAlgn="auto" hangingPunct="1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經常流鼻水、吸鼻水</a:t>
            </a:r>
            <a:endParaRPr lang="en-US" altLang="zh-TW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fontAlgn="auto" hangingPunct="1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常昏睡很難叫醒、精神恍惚、目光呆滯</a:t>
            </a:r>
            <a:endParaRPr lang="en-US" altLang="zh-TW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fontAlgn="auto" hangingPunct="1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體重變輕</a:t>
            </a:r>
            <a:endParaRPr lang="en-US" altLang="zh-TW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fontAlgn="auto" hangingPunct="1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頻尿及尿道炎，醫師檢查有膀胱縮小症狀</a:t>
            </a:r>
            <a:endParaRPr lang="en-US" altLang="zh-TW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fontAlgn="auto" hangingPunct="1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buFont typeface="Arial" charset="0"/>
              <a:buNone/>
              <a:defRPr/>
            </a:pPr>
            <a:endParaRPr lang="zh-TW" altLang="en-US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7" name="Picture 2" descr="C:\Documents and Settings\User\Local Settings\Temporary Internet Files\Content.IE5\DNJ1RX7K\MP900337252[2]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86400" y="-171400"/>
            <a:ext cx="365760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8" name="Picture 4" descr="http://ts2.mm.bing.net/th?id=H.4894580251626357&amp;pid=15.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4511" y="3122620"/>
            <a:ext cx="2074393" cy="2250596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標題 1"/>
          <p:cNvSpPr>
            <a:spLocks noGrp="1"/>
          </p:cNvSpPr>
          <p:nvPr>
            <p:ph type="title"/>
          </p:nvPr>
        </p:nvSpPr>
        <p:spPr>
          <a:xfrm>
            <a:off x="762000" y="269875"/>
            <a:ext cx="80772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latin typeface="+mn-ea"/>
                <a:ea typeface="+mn-ea"/>
              </a:rPr>
              <a:t>防制藥物濫用</a:t>
            </a:r>
          </a:p>
        </p:txBody>
      </p:sp>
      <p:sp>
        <p:nvSpPr>
          <p:cNvPr id="25603" name="內容版面配置區 4"/>
          <p:cNvSpPr>
            <a:spLocks noGrp="1"/>
          </p:cNvSpPr>
          <p:nvPr>
            <p:ph idx="1"/>
          </p:nvPr>
        </p:nvSpPr>
        <p:spPr>
          <a:xfrm>
            <a:off x="762000" y="1597025"/>
            <a:ext cx="8077200" cy="4297363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3200" b="1" dirty="0">
                <a:solidFill>
                  <a:srgbClr val="CC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藥物濫用的異常環境</a:t>
            </a:r>
            <a:endParaRPr lang="en-US" altLang="zh-TW" sz="3200" b="1" dirty="0">
              <a:solidFill>
                <a:srgbClr val="CC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fontAlgn="auto" hangingPunct="1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發現不尋常白色粉末、藥丸、膠囊、乾葉、種子。</a:t>
            </a:r>
            <a:endParaRPr lang="en-US" altLang="zh-TW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fontAlgn="auto" hangingPunct="1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廁所內出現類似電線走火般的塑膠燃燒味道。</a:t>
            </a:r>
            <a:endParaRPr lang="en-US" altLang="zh-TW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fontAlgn="auto" hangingPunct="1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垃圾桶發現小夾鍊袋（分裝粉未）、錫箔紙、吸食器（異常打孔飲料罐）</a:t>
            </a:r>
            <a:endParaRPr lang="en-US" altLang="zh-TW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fontAlgn="auto" hangingPunct="1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buFont typeface="Arial" charset="0"/>
              <a:buNone/>
              <a:defRPr/>
            </a:pPr>
            <a:endParaRPr lang="zh-TW" altLang="en-US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5604" name="Picture 2" descr="C:\Documents and Settings\User\Local Settings\Temporary Internet Files\Content.IE5\DNJ1RX7K\MP900337252[2]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86400" y="214313"/>
            <a:ext cx="365760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Documents and Settings\User\Local Settings\Temporary Internet Files\Content.IE5\DNJ1RX7K\MP900337252[2]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86400" y="-357188"/>
            <a:ext cx="3657600" cy="2609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標題 1"/>
          <p:cNvSpPr>
            <a:spLocks noGrp="1"/>
          </p:cNvSpPr>
          <p:nvPr>
            <p:ph type="title"/>
          </p:nvPr>
        </p:nvSpPr>
        <p:spPr>
          <a:xfrm>
            <a:off x="762000" y="269875"/>
            <a:ext cx="80772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latin typeface="+mn-ea"/>
                <a:ea typeface="+mn-ea"/>
              </a:rPr>
              <a:t>防制藥物濫用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755576" y="1412776"/>
            <a:ext cx="8077200" cy="4297363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altLang="en-US" sz="4000" b="1" dirty="0">
                <a:solidFill>
                  <a:srgbClr val="CC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拒絕藥物濫用的方式</a:t>
            </a:r>
            <a:endParaRPr lang="en-US" altLang="zh-TW" sz="4000" b="1" dirty="0">
              <a:solidFill>
                <a:srgbClr val="CC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40080" lvl="1" indent="-246888" eaLnBrk="1" fontAlgn="auto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直接拒絕</a:t>
            </a:r>
            <a:r>
              <a:rPr altLang="en-US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：例如你可以直接而堅定地對朋友說：「</a:t>
            </a:r>
            <a:r>
              <a:rPr altLang="en-US" dirty="0" err="1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我不吸毒，謝謝</a:t>
            </a:r>
            <a:r>
              <a:rPr altLang="en-US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！」</a:t>
            </a:r>
          </a:p>
          <a:p>
            <a:pPr marL="640080" lvl="1" indent="-246888" eaLnBrk="1" fontAlgn="auto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說明事實</a:t>
            </a:r>
            <a:r>
              <a:rPr altLang="en-US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：你可以陳述自己真實的情況，以婉拒他人的要求。</a:t>
            </a:r>
            <a:endParaRPr lang="en-US" altLang="zh-TW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40080" lvl="1" indent="-246888" eaLnBrk="1" fontAlgn="auto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找尋藉口</a:t>
            </a:r>
            <a:r>
              <a:rPr altLang="en-US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：找尋一項適當的藉口，以面對來自朋友的壓力。</a:t>
            </a:r>
          </a:p>
          <a:p>
            <a:pPr marL="640080" lvl="1" indent="-246888" eaLnBrk="1" fontAlgn="auto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離開</a:t>
            </a:r>
            <a:r>
              <a:rPr altLang="en-US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：當你對於同一輩團體壓力的情境感到難以處理或不舒服，應該立即設法離開，以免產生窘境。當朋友遞給你</a:t>
            </a:r>
            <a:r>
              <a:rPr lang="en-US" altLang="zh-TW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“</a:t>
            </a:r>
            <a:r>
              <a:rPr altLang="en-US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毒品</a:t>
            </a:r>
            <a:r>
              <a:rPr lang="en-US" altLang="zh-TW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”</a:t>
            </a:r>
            <a:r>
              <a:rPr altLang="en-US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時，可立即找藉口離開。 </a:t>
            </a:r>
          </a:p>
          <a:p>
            <a:pPr marL="640080" lvl="1" indent="-246888" eaLnBrk="1" fontAlgn="auto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defRPr/>
            </a:pPr>
            <a:r>
              <a:rPr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尋求他人的協助</a:t>
            </a:r>
            <a:r>
              <a:rPr altLang="en-US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：向父母、兄姊、老師或其他長輩尋求適切的協助，並事先設想可能會遇到的壓力情境及拒絕的方法。</a:t>
            </a:r>
          </a:p>
          <a:p>
            <a:pPr marL="640080" lvl="1" indent="-246888" eaLnBrk="1" fontAlgn="auto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defRPr/>
            </a:pPr>
            <a:endParaRPr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ransition>
    <p:pull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>
                <a:solidFill>
                  <a:srgbClr val="561DB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115-1</a:t>
            </a:r>
            <a:r>
              <a:rPr lang="zh-TW" altLang="en-US" dirty="0">
                <a:solidFill>
                  <a:srgbClr val="561DB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生活輔導宣導</a:t>
            </a:r>
            <a:endParaRPr lang="zh-TW" altLang="en-US" dirty="0">
              <a:solidFill>
                <a:srgbClr val="561DB3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7651" name="副標題 6"/>
          <p:cNvSpPr>
            <a:spLocks noGrp="1"/>
          </p:cNvSpPr>
          <p:nvPr>
            <p:ph type="subTitle" idx="1"/>
          </p:nvPr>
        </p:nvSpPr>
        <p:spPr>
          <a:xfrm>
            <a:off x="3635896" y="3068960"/>
            <a:ext cx="5257800" cy="2592388"/>
          </a:xfrm>
        </p:spPr>
        <p:txBody>
          <a:bodyPr/>
          <a:lstStyle/>
          <a:p>
            <a:pPr algn="r">
              <a:buFont typeface="Wingdings" pitchFamily="2" charset="2"/>
              <a:buChar char="u"/>
            </a:pPr>
            <a:r>
              <a:rPr lang="zh-TW" altLang="en-US" sz="2800" b="1" dirty="0">
                <a:solidFill>
                  <a:srgbClr val="A5002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交通安全宣導</a:t>
            </a:r>
            <a:endParaRPr lang="en-US" altLang="zh-TW" sz="2800" b="1" dirty="0">
              <a:solidFill>
                <a:srgbClr val="A5002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r">
              <a:buFont typeface="Wingdings" pitchFamily="2" charset="2"/>
              <a:buChar char="u"/>
            </a:pPr>
            <a:r>
              <a:rPr lang="zh-TW" altLang="en-US" sz="2800" b="1" dirty="0">
                <a:solidFill>
                  <a:srgbClr val="A5002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菸害防制宣導</a:t>
            </a:r>
            <a:endParaRPr lang="en-US" altLang="zh-TW" sz="2800" b="1" dirty="0">
              <a:solidFill>
                <a:srgbClr val="A5002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r">
              <a:buFont typeface="Wingdings" pitchFamily="2" charset="2"/>
              <a:buChar char="u"/>
            </a:pPr>
            <a:r>
              <a:rPr lang="zh-TW" altLang="en-US" sz="2800" b="1" dirty="0">
                <a:solidFill>
                  <a:srgbClr val="A5002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反詐騙宣導</a:t>
            </a:r>
            <a:endParaRPr lang="en-US" altLang="zh-TW" sz="2800" b="1" dirty="0">
              <a:solidFill>
                <a:srgbClr val="A5002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r">
              <a:buFont typeface="Wingdings" pitchFamily="2" charset="2"/>
              <a:buChar char="u"/>
            </a:pPr>
            <a:r>
              <a:rPr lang="zh-TW" altLang="en-US" sz="2800" b="1" dirty="0">
                <a:solidFill>
                  <a:srgbClr val="A5002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智慧財產權宣導</a:t>
            </a:r>
            <a:endParaRPr lang="en-US" altLang="zh-TW" sz="2800" b="1" dirty="0">
              <a:solidFill>
                <a:srgbClr val="A5002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ransition>
    <p:pull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標題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077200" cy="1143000"/>
          </a:xfrm>
          <a:noFill/>
          <a:ln>
            <a:noFill/>
          </a:ln>
        </p:spPr>
        <p:txBody>
          <a:bodyPr/>
          <a:lstStyle/>
          <a:p>
            <a:pPr>
              <a:defRPr/>
            </a:pP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交通安全教育宣導</a:t>
            </a:r>
            <a:endParaRPr altLang="en-US" dirty="0">
              <a:solidFill>
                <a:srgbClr val="7D1EB2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8675" name="內容版面配置區 2"/>
          <p:cNvSpPr>
            <a:spLocks noGrp="1"/>
          </p:cNvSpPr>
          <p:nvPr>
            <p:ph idx="1"/>
          </p:nvPr>
        </p:nvSpPr>
        <p:spPr>
          <a:xfrm>
            <a:off x="395536" y="1453157"/>
            <a:ext cx="8496944" cy="4856163"/>
          </a:xfrm>
        </p:spPr>
        <p:txBody>
          <a:bodyPr/>
          <a:lstStyle/>
          <a:p>
            <a:pPr>
              <a:spcBef>
                <a:spcPts val="1000"/>
              </a:spcBef>
            </a:pP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請同學保障自身安全，</a:t>
            </a:r>
            <a:r>
              <a:rPr lang="zh-TW" altLang="zh-TW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騎乘機車</a:t>
            </a:r>
            <a:r>
              <a:rPr lang="zh-TW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前後座均</a:t>
            </a:r>
            <a:r>
              <a:rPr lang="zh-TW" altLang="zh-TW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</a:t>
            </a:r>
            <a:r>
              <a:rPr lang="zh-TW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配</a:t>
            </a:r>
            <a:r>
              <a:rPr lang="zh-TW" altLang="zh-TW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戴安全帽</a:t>
            </a: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，未戴安全帽者將依校規懲處。</a:t>
            </a:r>
            <a:endParaRPr lang="en-US" altLang="zh-TW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ts val="1000"/>
              </a:spcBef>
            </a:pP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同學於校園內停放自行車應依規定停放於車架上，勿任意停放，以免影響行人出入及破壞校園景觀。</a:t>
            </a:r>
            <a:endParaRPr lang="en-US" altLang="zh-TW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ts val="1000"/>
              </a:spcBef>
            </a:pP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校園內行人請走紅磚道，勿與車爭道，以免危險。</a:t>
            </a:r>
            <a:endParaRPr lang="en-US" altLang="zh-TW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ts val="1000"/>
              </a:spcBef>
            </a:pP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騎乘機車進入校區請減速慢行，以維護自身及路人的安全。</a:t>
            </a:r>
            <a:endParaRPr lang="en-US" altLang="zh-TW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ts val="1000"/>
              </a:spcBef>
            </a:pP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因校區部分地點施工中，請同學經過時，注意工程車輛進出，以維護自身安全。</a:t>
            </a:r>
            <a:endParaRPr lang="en-US" altLang="zh-TW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ts val="1000"/>
              </a:spcBef>
            </a:pP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本校交通安全教育宣導網：</a:t>
            </a:r>
            <a:endParaRPr lang="en-US" altLang="zh-TW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spcBef>
                <a:spcPts val="1000"/>
              </a:spcBef>
              <a:buNone/>
            </a:pPr>
            <a: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https://osca.ncut.edu.tw/p/412-1010-1703.php?Lang=zh-tw</a:t>
            </a:r>
            <a:endParaRPr lang="zh-TW" altLang="en-US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pull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標題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8077200" cy="1143000"/>
          </a:xfrm>
        </p:spPr>
        <p:txBody>
          <a:bodyPr/>
          <a:lstStyle/>
          <a:p>
            <a:pPr algn="ctr">
              <a:defRPr/>
            </a:pPr>
            <a:r>
              <a:rPr lang="en-US" altLang="zh-TW" sz="4800" dirty="0">
                <a:solidFill>
                  <a:srgbClr val="7D1EB2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115-1</a:t>
            </a:r>
            <a:r>
              <a:rPr altLang="en-US" sz="4800" dirty="0">
                <a:solidFill>
                  <a:srgbClr val="7D1EB2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交通</a:t>
            </a:r>
            <a:r>
              <a:rPr lang="zh-TW" altLang="en-US" sz="4800" dirty="0">
                <a:solidFill>
                  <a:srgbClr val="7D1EB2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事故</a:t>
            </a:r>
            <a:r>
              <a:rPr altLang="en-US" sz="4800" dirty="0" err="1">
                <a:solidFill>
                  <a:srgbClr val="7D1EB2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統計</a:t>
            </a:r>
            <a:endParaRPr altLang="en-US" sz="4800" dirty="0">
              <a:solidFill>
                <a:srgbClr val="7D1EB2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DE6F17E-279A-4294-ACFB-8113C90DC2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73653"/>
              </p:ext>
            </p:extLst>
          </p:nvPr>
        </p:nvGraphicFramePr>
        <p:xfrm>
          <a:off x="245366" y="1556792"/>
          <a:ext cx="8653268" cy="4493130"/>
        </p:xfrm>
        <a:graphic>
          <a:graphicData uri="http://schemas.openxmlformats.org/drawingml/2006/table">
            <a:tbl>
              <a:tblPr/>
              <a:tblGrid>
                <a:gridCol w="779204">
                  <a:extLst>
                    <a:ext uri="{9D8B030D-6E8A-4147-A177-3AD203B41FA5}">
                      <a16:colId xmlns:a16="http://schemas.microsoft.com/office/drawing/2014/main" val="619842768"/>
                    </a:ext>
                  </a:extLst>
                </a:gridCol>
                <a:gridCol w="492129">
                  <a:extLst>
                    <a:ext uri="{9D8B030D-6E8A-4147-A177-3AD203B41FA5}">
                      <a16:colId xmlns:a16="http://schemas.microsoft.com/office/drawing/2014/main" val="1120530088"/>
                    </a:ext>
                  </a:extLst>
                </a:gridCol>
                <a:gridCol w="492129">
                  <a:extLst>
                    <a:ext uri="{9D8B030D-6E8A-4147-A177-3AD203B41FA5}">
                      <a16:colId xmlns:a16="http://schemas.microsoft.com/office/drawing/2014/main" val="2759996136"/>
                    </a:ext>
                  </a:extLst>
                </a:gridCol>
                <a:gridCol w="492129">
                  <a:extLst>
                    <a:ext uri="{9D8B030D-6E8A-4147-A177-3AD203B41FA5}">
                      <a16:colId xmlns:a16="http://schemas.microsoft.com/office/drawing/2014/main" val="3580055465"/>
                    </a:ext>
                  </a:extLst>
                </a:gridCol>
                <a:gridCol w="492129">
                  <a:extLst>
                    <a:ext uri="{9D8B030D-6E8A-4147-A177-3AD203B41FA5}">
                      <a16:colId xmlns:a16="http://schemas.microsoft.com/office/drawing/2014/main" val="3564276060"/>
                    </a:ext>
                  </a:extLst>
                </a:gridCol>
                <a:gridCol w="492129">
                  <a:extLst>
                    <a:ext uri="{9D8B030D-6E8A-4147-A177-3AD203B41FA5}">
                      <a16:colId xmlns:a16="http://schemas.microsoft.com/office/drawing/2014/main" val="2938447601"/>
                    </a:ext>
                  </a:extLst>
                </a:gridCol>
                <a:gridCol w="492129">
                  <a:extLst>
                    <a:ext uri="{9D8B030D-6E8A-4147-A177-3AD203B41FA5}">
                      <a16:colId xmlns:a16="http://schemas.microsoft.com/office/drawing/2014/main" val="1286945207"/>
                    </a:ext>
                  </a:extLst>
                </a:gridCol>
                <a:gridCol w="492129">
                  <a:extLst>
                    <a:ext uri="{9D8B030D-6E8A-4147-A177-3AD203B41FA5}">
                      <a16:colId xmlns:a16="http://schemas.microsoft.com/office/drawing/2014/main" val="621148814"/>
                    </a:ext>
                  </a:extLst>
                </a:gridCol>
                <a:gridCol w="492129">
                  <a:extLst>
                    <a:ext uri="{9D8B030D-6E8A-4147-A177-3AD203B41FA5}">
                      <a16:colId xmlns:a16="http://schemas.microsoft.com/office/drawing/2014/main" val="2353207922"/>
                    </a:ext>
                  </a:extLst>
                </a:gridCol>
                <a:gridCol w="492129">
                  <a:extLst>
                    <a:ext uri="{9D8B030D-6E8A-4147-A177-3AD203B41FA5}">
                      <a16:colId xmlns:a16="http://schemas.microsoft.com/office/drawing/2014/main" val="3513919614"/>
                    </a:ext>
                  </a:extLst>
                </a:gridCol>
                <a:gridCol w="492129">
                  <a:extLst>
                    <a:ext uri="{9D8B030D-6E8A-4147-A177-3AD203B41FA5}">
                      <a16:colId xmlns:a16="http://schemas.microsoft.com/office/drawing/2014/main" val="568883395"/>
                    </a:ext>
                  </a:extLst>
                </a:gridCol>
                <a:gridCol w="492129">
                  <a:extLst>
                    <a:ext uri="{9D8B030D-6E8A-4147-A177-3AD203B41FA5}">
                      <a16:colId xmlns:a16="http://schemas.microsoft.com/office/drawing/2014/main" val="4283641856"/>
                    </a:ext>
                  </a:extLst>
                </a:gridCol>
                <a:gridCol w="492129">
                  <a:extLst>
                    <a:ext uri="{9D8B030D-6E8A-4147-A177-3AD203B41FA5}">
                      <a16:colId xmlns:a16="http://schemas.microsoft.com/office/drawing/2014/main" val="895942601"/>
                    </a:ext>
                  </a:extLst>
                </a:gridCol>
                <a:gridCol w="492129">
                  <a:extLst>
                    <a:ext uri="{9D8B030D-6E8A-4147-A177-3AD203B41FA5}">
                      <a16:colId xmlns:a16="http://schemas.microsoft.com/office/drawing/2014/main" val="1455684793"/>
                    </a:ext>
                  </a:extLst>
                </a:gridCol>
                <a:gridCol w="492129">
                  <a:extLst>
                    <a:ext uri="{9D8B030D-6E8A-4147-A177-3AD203B41FA5}">
                      <a16:colId xmlns:a16="http://schemas.microsoft.com/office/drawing/2014/main" val="2191659911"/>
                    </a:ext>
                  </a:extLst>
                </a:gridCol>
                <a:gridCol w="492129">
                  <a:extLst>
                    <a:ext uri="{9D8B030D-6E8A-4147-A177-3AD203B41FA5}">
                      <a16:colId xmlns:a16="http://schemas.microsoft.com/office/drawing/2014/main" val="1634496765"/>
                    </a:ext>
                  </a:extLst>
                </a:gridCol>
                <a:gridCol w="492129">
                  <a:extLst>
                    <a:ext uri="{9D8B030D-6E8A-4147-A177-3AD203B41FA5}">
                      <a16:colId xmlns:a16="http://schemas.microsoft.com/office/drawing/2014/main" val="920396935"/>
                    </a:ext>
                  </a:extLst>
                </a:gridCol>
              </a:tblGrid>
              <a:tr h="561533">
                <a:tc gridSpan="17">
                  <a:txBody>
                    <a:bodyPr/>
                    <a:lstStyle/>
                    <a:p>
                      <a:pPr algn="ctr" fontAlgn="ctr"/>
                      <a:r>
                        <a:rPr lang="zh-TW" sz="1600" b="1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各院系交通事故人次</a:t>
                      </a:r>
                      <a:r>
                        <a:rPr lang="en-US" sz="1600" b="1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b="1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含延修生</a:t>
                      </a:r>
                      <a:r>
                        <a:rPr lang="en-US" sz="1600" b="1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zh-TW" sz="1600" b="1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590418"/>
                  </a:ext>
                </a:extLst>
              </a:tr>
              <a:tr h="374357"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院別</a:t>
                      </a:r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TW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工程學院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TW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電資學院</a:t>
                      </a:r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zh-TW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管理學院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TW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文創學院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708547"/>
                  </a:ext>
                </a:extLst>
              </a:tr>
              <a:tr h="374357"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系別</a:t>
                      </a:r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機械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1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冷凍</a:t>
                      </a:r>
                      <a:endParaRPr lang="zh-TW" sz="11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1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化材</a:t>
                      </a:r>
                      <a:endParaRPr lang="zh-TW" sz="11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1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智動</a:t>
                      </a:r>
                      <a:endParaRPr lang="zh-TW" sz="11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電機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電子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資工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智慧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工管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企管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資管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行流 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健管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景觀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應英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文創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6526872"/>
                  </a:ext>
                </a:extLst>
              </a:tr>
              <a:tr h="634853"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b="1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校內發生人次</a:t>
                      </a:r>
                      <a:endParaRPr lang="zh-TW" sz="1600" b="1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zh-TW" sz="11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zh-TW" sz="11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zh-TW" sz="11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1" kern="12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zh-TW" sz="1600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868682"/>
                  </a:ext>
                </a:extLst>
              </a:tr>
              <a:tr h="634853"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b="1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校外發生人次</a:t>
                      </a:r>
                      <a:endParaRPr lang="zh-TW" sz="1600" b="1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1" kern="12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zh-TW" sz="11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zh-TW" sz="11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zh-TW" sz="11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kern="12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lang="zh-TW" sz="1600" kern="100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239305"/>
                  </a:ext>
                </a:extLst>
              </a:tr>
              <a:tr h="5163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院</a:t>
                      </a: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合計</a:t>
                      </a:r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1" kern="120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  <a:endParaRPr lang="zh-TW" sz="1600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zh-TW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zh-TW" sz="1600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537" marR="8537" marT="85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716630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 fontAlgn="ctr"/>
                      <a:r>
                        <a:rPr lang="zh-TW" sz="1600" kern="12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總人次</a:t>
                      </a:r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6"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1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  <a:endParaRPr lang="zh-TW" sz="1600" b="1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672015"/>
                  </a:ext>
                </a:extLst>
              </a:tr>
              <a:tr h="374357">
                <a:tc>
                  <a:txBody>
                    <a:bodyPr/>
                    <a:lstStyle/>
                    <a:p>
                      <a:endParaRPr lang="zh-TW" sz="11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TW" sz="11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TW" sz="11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TW" sz="11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TW" sz="11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TW" sz="16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zh-TW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0186238"/>
                  </a:ext>
                </a:extLst>
              </a:tr>
              <a:tr h="374357">
                <a:tc gridSpan="17">
                  <a:txBody>
                    <a:bodyPr/>
                    <a:lstStyle/>
                    <a:p>
                      <a:endParaRPr lang="zh-TW" sz="1100" kern="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06" marR="9106" marT="91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824235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pull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標題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8077200" cy="1143000"/>
          </a:xfrm>
        </p:spPr>
        <p:txBody>
          <a:bodyPr/>
          <a:lstStyle/>
          <a:p>
            <a:pPr>
              <a:defRPr/>
            </a:pP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菸害防制宣導</a:t>
            </a:r>
            <a:endParaRPr altLang="en-US" dirty="0">
              <a:solidFill>
                <a:srgbClr val="7D1EB2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6" name="Picture 9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3848" y="4869160"/>
            <a:ext cx="2334321" cy="1605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24" y="4869160"/>
            <a:ext cx="2811223" cy="1605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標題 5"/>
          <p:cNvSpPr txBox="1">
            <a:spLocks/>
          </p:cNvSpPr>
          <p:nvPr/>
        </p:nvSpPr>
        <p:spPr>
          <a:xfrm>
            <a:off x="251520" y="1352346"/>
            <a:ext cx="5544616" cy="308640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 kern="1200">
                <a:solidFill>
                  <a:srgbClr val="FFFFFF"/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本校校園全面禁菸！！</a:t>
            </a:r>
            <a:br>
              <a:rPr lang="en-US" altLang="zh-TW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菸害防制法自</a:t>
            </a:r>
            <a:r>
              <a:rPr lang="en-US" altLang="zh-TW" sz="3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112</a:t>
            </a:r>
            <a:r>
              <a:rPr lang="zh-TW" altLang="en-US" sz="3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3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en-US" sz="3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3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22</a:t>
            </a:r>
            <a:r>
              <a:rPr lang="zh-TW" altLang="en-US" sz="3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日施行，明訂大專校院校園全面禁菸，請勿於校園內吸菸，違反者將依法舉報。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4137" y="2204864"/>
            <a:ext cx="3036640" cy="3036640"/>
          </a:xfrm>
          <a:prstGeom prst="rect">
            <a:avLst/>
          </a:prstGeom>
        </p:spPr>
      </p:pic>
    </p:spTree>
  </p:cSld>
  <p:clrMapOvr>
    <a:masterClrMapping/>
  </p:clrMapOvr>
  <p:transition>
    <p:pull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52500" y="1844824"/>
            <a:ext cx="7239000" cy="3733800"/>
          </a:xfrm>
        </p:spPr>
        <p:txBody>
          <a:bodyPr/>
          <a:lstStyle/>
          <a:p>
            <a:pPr marL="0" indent="0">
              <a:buNone/>
            </a:pPr>
            <a:r>
              <a:rPr lang="zh-TW" altLang="zh-TW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請同學勿於校園內吸菸！</a:t>
            </a:r>
            <a:endParaRPr lang="en-US" altLang="zh-TW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zh-TW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依據</a:t>
            </a:r>
            <a:r>
              <a:rPr lang="en-US" altLang="zh-TW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113</a:t>
            </a:r>
            <a:r>
              <a:rPr lang="zh-TW" alt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</a:t>
            </a:r>
            <a:r>
              <a:rPr lang="en-US" altLang="zh-TW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TW" alt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月</a:t>
            </a:r>
            <a:r>
              <a:rPr lang="en-US" altLang="zh-TW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zh-TW" alt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日「</a:t>
            </a:r>
            <a:r>
              <a:rPr lang="en-US" altLang="zh-TW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113</a:t>
            </a:r>
            <a:r>
              <a:rPr lang="zh-TW" altLang="zh-TW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學年度第</a:t>
            </a:r>
            <a:r>
              <a:rPr lang="en-US" altLang="zh-TW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TW" altLang="zh-TW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學期學生事務會議</a:t>
            </a:r>
            <a:r>
              <a:rPr lang="zh-TW" alt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」</a:t>
            </a:r>
            <a:r>
              <a:rPr lang="zh-TW" altLang="zh-TW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決議，</a:t>
            </a:r>
            <a:r>
              <a:rPr lang="zh-TW" altLang="zh-TW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違反規定者將依校規議處</a:t>
            </a:r>
            <a:r>
              <a:rPr lang="en-US" altLang="zh-TW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TW" altLang="zh-TW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小過</a:t>
            </a:r>
            <a:r>
              <a:rPr lang="en-US" altLang="zh-TW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TW" altLang="zh-TW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次</a:t>
            </a:r>
            <a:r>
              <a:rPr lang="en-US" altLang="zh-TW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TW" altLang="zh-TW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TW" altLang="zh-TW" sz="32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另累犯者除小過</a:t>
            </a:r>
            <a:r>
              <a:rPr lang="en-US" altLang="zh-TW" sz="32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TW" altLang="zh-TW" sz="32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次外，並將舉報至臺中市政府衛生局逕行開罰，違者最高罰新臺幣</a:t>
            </a:r>
            <a:r>
              <a:rPr lang="en-US" altLang="zh-TW" sz="32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TW" altLang="zh-TW" sz="32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萬元</a:t>
            </a:r>
            <a:r>
              <a:rPr lang="zh-TW" altLang="zh-TW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TW" alt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755576" y="188640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 kern="1200">
                <a:solidFill>
                  <a:srgbClr val="FFFFFF"/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7D1EB2"/>
                </a:solidFill>
                <a:effectLst>
                  <a:innerShdw blurRad="38100">
                    <a:prstClr val="white">
                      <a:lumMod val="85000"/>
                    </a:prstClr>
                  </a:inn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菸害防制宣導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7D1EB2"/>
              </a:solidFill>
              <a:effectLst>
                <a:innerShdw blurRad="38100">
                  <a:prstClr val="white">
                    <a:lumMod val="85000"/>
                  </a:prstClr>
                </a:innerShdw>
              </a:effectLst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70000085"/>
      </p:ext>
    </p:extLst>
  </p:cSld>
  <p:clrMapOvr>
    <a:masterClrMapping/>
  </p:clrMapOvr>
  <p:transition>
    <p:pull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-99392"/>
            <a:ext cx="7797800" cy="1460500"/>
          </a:xfrm>
        </p:spPr>
        <p:txBody>
          <a:bodyPr/>
          <a:lstStyle/>
          <a:p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菸害防制宣導</a:t>
            </a:r>
            <a:endParaRPr lang="zh-TW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842023"/>
            <a:ext cx="3816424" cy="5352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556792"/>
            <a:ext cx="4301151" cy="431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024122"/>
      </p:ext>
    </p:extLst>
  </p:cSld>
  <p:clrMapOvr>
    <a:masterClrMapping/>
  </p:clrMapOvr>
  <p:transition>
    <p:pull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標題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077200" cy="1143000"/>
          </a:xfrm>
        </p:spPr>
        <p:txBody>
          <a:bodyPr/>
          <a:lstStyle/>
          <a:p>
            <a:pPr>
              <a:defRPr/>
            </a:pP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反詐騙宣導</a:t>
            </a:r>
            <a:endParaRPr altLang="en-US" dirty="0">
              <a:solidFill>
                <a:srgbClr val="7D1EB2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3795" name="內容版面配置區 2"/>
          <p:cNvSpPr>
            <a:spLocks noGrp="1"/>
          </p:cNvSpPr>
          <p:nvPr>
            <p:ph idx="1"/>
          </p:nvPr>
        </p:nvSpPr>
        <p:spPr>
          <a:xfrm>
            <a:off x="755576" y="1340768"/>
            <a:ext cx="8077200" cy="42973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網路詐騙手法更新，請同學於網路購物時要更加小心。小訣竅：注意賣場及賣家資訊、多利用問與答、匯款時確認賣家姓名及帳號，小心刼標信</a:t>
            </a: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求職防騙守則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:(</a:t>
            </a: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台中市勞保局服務專線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04-22289111</a:t>
            </a: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轉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35600)</a:t>
            </a:r>
            <a:endParaRPr lang="zh-TW" altLang="zh-TW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>
              <a:spcBef>
                <a:spcPct val="0"/>
              </a:spcBef>
            </a:pPr>
            <a:r>
              <a:rPr lang="en-US" altLang="zh-TW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五不為</a:t>
            </a:r>
            <a:r>
              <a:rPr lang="en-US" altLang="zh-TW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zh-TW" altLang="zh-TW" sz="20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>
              <a:spcBef>
                <a:spcPct val="0"/>
              </a:spcBef>
            </a:pPr>
            <a:r>
              <a:rPr lang="zh-TW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不繳款或購買產品。</a:t>
            </a:r>
          </a:p>
          <a:p>
            <a:pPr lvl="2">
              <a:spcBef>
                <a:spcPct val="0"/>
              </a:spcBef>
            </a:pPr>
            <a:r>
              <a:rPr lang="zh-TW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不將證件</a:t>
            </a:r>
            <a:r>
              <a:rPr lang="en-US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身分證、存款簿、印章、提款卡及密碼等</a:t>
            </a:r>
            <a:r>
              <a:rPr lang="en-US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交予他人。</a:t>
            </a:r>
          </a:p>
          <a:p>
            <a:pPr lvl="2">
              <a:spcBef>
                <a:spcPct val="0"/>
              </a:spcBef>
            </a:pPr>
            <a:r>
              <a:rPr lang="zh-TW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不隨便簽署文件。</a:t>
            </a:r>
          </a:p>
          <a:p>
            <a:pPr lvl="2">
              <a:spcBef>
                <a:spcPct val="0"/>
              </a:spcBef>
            </a:pPr>
            <a:r>
              <a:rPr lang="zh-TW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不喝不明飲料。</a:t>
            </a:r>
          </a:p>
          <a:p>
            <a:pPr lvl="2">
              <a:spcBef>
                <a:spcPct val="0"/>
              </a:spcBef>
            </a:pPr>
            <a:r>
              <a:rPr lang="zh-TW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不從事非法工作。</a:t>
            </a:r>
          </a:p>
          <a:p>
            <a:pPr lvl="1">
              <a:spcBef>
                <a:spcPct val="0"/>
              </a:spcBef>
            </a:pPr>
            <a:r>
              <a:rPr lang="en-US" altLang="zh-TW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(</a:t>
            </a:r>
            <a:r>
              <a:rPr lang="zh-TW" altLang="zh-TW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五必看</a:t>
            </a:r>
            <a:r>
              <a:rPr lang="en-US" altLang="zh-TW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zh-TW" altLang="zh-TW" sz="20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2">
              <a:spcBef>
                <a:spcPct val="0"/>
              </a:spcBef>
            </a:pPr>
            <a:r>
              <a:rPr lang="zh-TW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是否為長期刊登職缺之公司。</a:t>
            </a:r>
          </a:p>
          <a:p>
            <a:pPr lvl="2">
              <a:spcBef>
                <a:spcPct val="0"/>
              </a:spcBef>
            </a:pPr>
            <a:r>
              <a:rPr lang="zh-TW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待遇是否優渥得超出常情。</a:t>
            </a:r>
          </a:p>
          <a:p>
            <a:pPr lvl="2">
              <a:spcBef>
                <a:spcPct val="0"/>
              </a:spcBef>
            </a:pPr>
            <a:r>
              <a:rPr lang="zh-TW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勞健保、出缺勤及薪資規定是否合理。</a:t>
            </a:r>
          </a:p>
          <a:p>
            <a:pPr lvl="2">
              <a:spcBef>
                <a:spcPct val="0"/>
              </a:spcBef>
            </a:pPr>
            <a:r>
              <a:rPr lang="zh-TW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是否潛藏色情陷或不法行為。</a:t>
            </a:r>
          </a:p>
          <a:p>
            <a:pPr lvl="2">
              <a:spcBef>
                <a:spcPct val="0"/>
              </a:spcBef>
            </a:pPr>
            <a:r>
              <a:rPr lang="zh-TW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錄取後，以挑戰高薪變相誘使</a:t>
            </a:r>
            <a:r>
              <a:rPr lang="en-US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拐</a:t>
            </a:r>
            <a:r>
              <a:rPr lang="en-US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sz="1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購買或銷售公司產品。</a:t>
            </a:r>
            <a:endParaRPr lang="en-US" altLang="zh-TW" sz="18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pull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標題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077200" cy="1143000"/>
          </a:xfrm>
        </p:spPr>
        <p:txBody>
          <a:bodyPr/>
          <a:lstStyle/>
          <a:p>
            <a:pPr>
              <a:defRPr/>
            </a:pP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反詐騙宣導</a:t>
            </a:r>
            <a:endParaRPr altLang="en-US" dirty="0">
              <a:solidFill>
                <a:srgbClr val="7D1EB2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4819" name="內容版面配置區 2"/>
          <p:cNvSpPr>
            <a:spLocks noGrp="1"/>
          </p:cNvSpPr>
          <p:nvPr>
            <p:ph idx="1"/>
          </p:nvPr>
        </p:nvSpPr>
        <p:spPr>
          <a:xfrm>
            <a:off x="755576" y="1412776"/>
            <a:ext cx="8077200" cy="4297363"/>
          </a:xfrm>
        </p:spPr>
        <p:txBody>
          <a:bodyPr/>
          <a:lstStyle/>
          <a:p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防搶防詐騙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  <a:endParaRPr lang="zh-TW" altLang="zh-TW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TW" altLang="zh-TW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防搶第一要務－皮包放機車置物箱。</a:t>
            </a:r>
          </a:p>
          <a:p>
            <a:pPr lvl="1"/>
            <a:r>
              <a:rPr lang="zh-TW" altLang="zh-TW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防詐騙三步驟：</a:t>
            </a:r>
            <a:r>
              <a:rPr lang="en-US" altLang="zh-TW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zh-TW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冷靜、</a:t>
            </a:r>
            <a:r>
              <a:rPr lang="en-US" altLang="zh-TW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zh-TW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查證、</a:t>
            </a:r>
            <a:r>
              <a:rPr lang="en-US" altLang="zh-TW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zh-TW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報警。</a:t>
            </a:r>
            <a:endParaRPr lang="en-US" altLang="zh-TW" sz="20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TW" altLang="zh-TW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反詐騙諮詢專線</a:t>
            </a:r>
            <a:r>
              <a:rPr lang="en-US" altLang="zh-TW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165</a:t>
            </a:r>
            <a:r>
              <a:rPr lang="zh-TW" altLang="zh-TW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0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防詐騙宣導影片</a:t>
            </a:r>
            <a:endParaRPr lang="en-US" altLang="zh-TW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2"/>
              </a:rPr>
              <a:t>你好詐</a:t>
            </a:r>
            <a:endParaRPr lang="en-US" altLang="zh-TW" sz="20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3"/>
              </a:rPr>
              <a:t>求職防詐</a:t>
            </a:r>
            <a:endParaRPr lang="en-US" altLang="en-US" sz="20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防詐騙宣導網站：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4"/>
              </a:rPr>
              <a:t>http://165.gov.tw/index.aspx</a:t>
            </a:r>
            <a:endParaRPr lang="zh-TW" altLang="en-US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2348880"/>
            <a:ext cx="244827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0" dist="2540000" dir="48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ransition>
    <p:pull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標題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8077200" cy="1143000"/>
          </a:xfrm>
        </p:spPr>
        <p:txBody>
          <a:bodyPr/>
          <a:lstStyle/>
          <a:p>
            <a:pPr>
              <a:defRPr/>
            </a:pP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智慧財產權宣導</a:t>
            </a:r>
            <a:endParaRPr altLang="en-US" dirty="0">
              <a:solidFill>
                <a:srgbClr val="7D1EB2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5843" name="內容版面配置區 2"/>
          <p:cNvSpPr>
            <a:spLocks noGrp="1"/>
          </p:cNvSpPr>
          <p:nvPr>
            <p:ph idx="1"/>
          </p:nvPr>
        </p:nvSpPr>
        <p:spPr>
          <a:xfrm>
            <a:off x="762000" y="1597025"/>
            <a:ext cx="8077200" cy="4297363"/>
          </a:xfrm>
        </p:spPr>
        <p:txBody>
          <a:bodyPr/>
          <a:lstStyle/>
          <a:p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使用正版教科書，切勿非法影印書籍及教材，以免侵害他人之著作權！</a:t>
            </a:r>
          </a:p>
          <a:p>
            <a:pPr lvl="1"/>
            <a:r>
              <a:rPr lang="zh-TW" altLang="zh-TW" sz="20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著作權相關宣導資料網址：</a:t>
            </a:r>
            <a:r>
              <a:rPr lang="en-US" altLang="zh-TW" sz="2000" u="sng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2"/>
              </a:rPr>
              <a:t>http://www.tipo.gov.tw</a:t>
            </a:r>
            <a:endParaRPr lang="en-US" altLang="zh-TW" sz="2000" u="sng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宣導短片</a:t>
            </a:r>
            <a:endParaRPr lang="en-US" altLang="zh-TW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3"/>
              </a:rPr>
              <a:t>認識智慧財產權校園篇</a:t>
            </a:r>
            <a:r>
              <a:rPr lang="en-US" altLang="zh-TW" sz="2000" b="1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3"/>
              </a:rPr>
              <a:t>_</a:t>
            </a:r>
            <a:r>
              <a:rPr lang="zh-TW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3"/>
              </a:rPr>
              <a:t>違法</a:t>
            </a:r>
            <a:r>
              <a:rPr lang="en-US" altLang="zh-TW" sz="2000" b="1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3"/>
              </a:rPr>
              <a:t>MP3</a:t>
            </a:r>
            <a:r>
              <a:rPr lang="zh-TW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3"/>
              </a:rPr>
              <a:t>篇</a:t>
            </a:r>
            <a:endParaRPr lang="en-US" altLang="zh-TW" sz="2000" b="1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4"/>
              </a:rPr>
              <a:t>認識智慧財產權校園篇</a:t>
            </a:r>
            <a:r>
              <a:rPr lang="en-US" altLang="zh-TW" sz="2000" b="1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4"/>
              </a:rPr>
              <a:t>_</a:t>
            </a:r>
            <a:r>
              <a:rPr lang="zh-TW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4"/>
              </a:rPr>
              <a:t>不翻印書籍篇</a:t>
            </a:r>
            <a:endParaRPr lang="en-US" altLang="zh-TW" sz="2000" b="1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lvl="1"/>
            <a:r>
              <a:rPr lang="zh-TW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5"/>
              </a:rPr>
              <a:t>認識智慧財產權校園篇</a:t>
            </a:r>
            <a:r>
              <a:rPr lang="en-US" altLang="zh-TW" sz="2000" b="1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5"/>
              </a:rPr>
              <a:t>_</a:t>
            </a:r>
            <a:r>
              <a:rPr lang="zh-TW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5"/>
              </a:rPr>
              <a:t>拒絕盜錄篇</a:t>
            </a:r>
            <a:endParaRPr lang="zh-TW" altLang="en-US" sz="20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pull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133475"/>
            <a:ext cx="7772400" cy="14700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5400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標楷體" pitchFamily="65" charset="-120"/>
              </a:rPr>
              <a:t>學務處各單位工作報告</a:t>
            </a:r>
          </a:p>
        </p:txBody>
      </p:sp>
      <p:sp>
        <p:nvSpPr>
          <p:cNvPr id="3686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zh-TW" sz="28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TW" altLang="en-US" sz="28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詳細資料請參閱手冊第</a:t>
            </a:r>
            <a:r>
              <a:rPr lang="en-US" altLang="zh-TW" sz="28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3-17</a:t>
            </a:r>
            <a:r>
              <a:rPr lang="zh-TW" altLang="en-US" sz="28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頁</a:t>
            </a:r>
            <a:r>
              <a:rPr lang="en-US" altLang="zh-TW" sz="2800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zh-TW" b="1" dirty="0">
              <a:solidFill>
                <a:srgbClr val="CC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blinds dir="vert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-171400"/>
            <a:ext cx="7799294" cy="146124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生活輔導組</a:t>
            </a:r>
            <a:r>
              <a:rPr lang="en-US" altLang="zh-TW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_</a:t>
            </a: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缺曠業務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1556792"/>
            <a:ext cx="7239000" cy="3733800"/>
          </a:xfrm>
        </p:spPr>
        <p:txBody>
          <a:bodyPr rtlCol="0">
            <a:noAutofit/>
          </a:bodyPr>
          <a:lstStyle/>
          <a:p>
            <a:pPr marL="533400" lvl="0" indent="-533400" algn="just" eaLnBrk="1" fontAlgn="auto" hangingPunct="1"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請班長提醒任課老師由校務行政網路系統</a:t>
            </a:r>
            <a:r>
              <a:rPr lang="en-US" altLang="zh-TW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-</a:t>
            </a:r>
            <a:r>
              <a:rPr lang="zh-TW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教師篇登錄登記缺曠學生，或指定學生由學生篇登記缺曠名單。</a:t>
            </a:r>
            <a:endParaRPr lang="en-US" altLang="zh-TW" sz="24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33400" indent="-533400" algn="just" eaLnBrk="1" fontAlgn="auto" hangingPunct="1"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學生請假方式為</a:t>
            </a:r>
            <a:r>
              <a:rPr lang="zh-TW" altLang="en-US" sz="2400" b="1" u="sng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線上請假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33400" indent="-533400" algn="just" eaLnBrk="1" fontAlgn="auto" hangingPunct="1"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為維護同學權益，請務必轉知同學</a:t>
            </a:r>
            <a:r>
              <a:rPr lang="zh-TW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無論是否有請假或曠課」均需定期上網查詢缺曠紀錄</a:t>
            </a:r>
            <a:r>
              <a:rPr lang="zh-TW" altLang="en-US" sz="2400" dirty="0">
                <a:solidFill>
                  <a:srgbClr val="FF66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如有疑問，可至生輔組查詢更正。</a:t>
            </a:r>
          </a:p>
          <a:p>
            <a:pPr marL="514350" indent="-457200" algn="just" eaLnBrk="1" fontAlgn="auto" hangingPunct="1"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查詢路徑：學校首頁→校務行政→校務行政網路系統學生篇</a:t>
            </a:r>
          </a:p>
          <a:p>
            <a:pPr marL="533400" lvl="0" indent="-533400" algn="just" eaLnBrk="1" fontAlgn="auto" hangingPunct="1">
              <a:spcAft>
                <a:spcPts val="0"/>
              </a:spcAft>
              <a:buClr>
                <a:srgbClr val="FFC000"/>
              </a:buClr>
              <a:defRPr/>
            </a:pPr>
            <a:endParaRPr lang="zh-TW" altLang="zh-TW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33400" indent="-533400" algn="just" eaLnBrk="1" fontAlgn="auto" hangingPunct="1">
              <a:spcAft>
                <a:spcPts val="0"/>
              </a:spcAft>
              <a:buClr>
                <a:srgbClr val="FFC000"/>
              </a:buClr>
              <a:buNone/>
              <a:defRPr/>
            </a:pPr>
            <a:endParaRPr lang="en-US" altLang="zh-TW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pull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-171400"/>
            <a:ext cx="7799294" cy="146124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生活輔導組</a:t>
            </a:r>
            <a:r>
              <a:rPr lang="en-US" altLang="zh-TW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_</a:t>
            </a: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兵役業務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29344" y="1268760"/>
            <a:ext cx="7815064" cy="4680520"/>
          </a:xfrm>
        </p:spPr>
        <p:txBody>
          <a:bodyPr rtlCol="0">
            <a:normAutofit fontScale="92500" lnSpcReduction="20000"/>
          </a:bodyPr>
          <a:lstStyle/>
          <a:p>
            <a:pPr marL="609600" indent="-609600" eaLnBrk="1" fontAlgn="auto" hangingPunct="1">
              <a:lnSpc>
                <a:spcPct val="15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dirty="0">
                <a:solidFill>
                  <a:schemeClr val="bg1"/>
                </a:solidFill>
                <a:latin typeface="+mn-ea"/>
              </a:rPr>
              <a:t>新生、轉學生、復學生及延畢生請於開學一週內，登錄學生篇</a:t>
            </a:r>
            <a:r>
              <a:rPr lang="en-US" altLang="zh-TW" sz="2400" dirty="0">
                <a:solidFill>
                  <a:schemeClr val="bg1"/>
                </a:solidFill>
                <a:latin typeface="+mn-ea"/>
              </a:rPr>
              <a:t>/</a:t>
            </a:r>
            <a:r>
              <a:rPr lang="zh-TW" altLang="en-US" sz="2400" dirty="0">
                <a:solidFill>
                  <a:schemeClr val="bg1"/>
                </a:solidFill>
                <a:latin typeface="+mn-ea"/>
              </a:rPr>
              <a:t>學生事務</a:t>
            </a:r>
            <a:r>
              <a:rPr lang="en-US" altLang="zh-TW" sz="2400" dirty="0">
                <a:solidFill>
                  <a:schemeClr val="bg1"/>
                </a:solidFill>
                <a:latin typeface="+mn-ea"/>
              </a:rPr>
              <a:t>/</a:t>
            </a:r>
            <a:r>
              <a:rPr lang="zh-TW" altLang="en-US" sz="2400" dirty="0">
                <a:solidFill>
                  <a:schemeClr val="bg1"/>
                </a:solidFill>
                <a:latin typeface="+mn-ea"/>
              </a:rPr>
              <a:t>兵役申請辦理兵役緩徵</a:t>
            </a:r>
            <a:r>
              <a:rPr lang="en-US" altLang="zh-TW" sz="2400" dirty="0">
                <a:solidFill>
                  <a:schemeClr val="bg1"/>
                </a:solidFill>
                <a:latin typeface="+mn-ea"/>
              </a:rPr>
              <a:t>(</a:t>
            </a:r>
            <a:r>
              <a:rPr lang="zh-TW" altLang="en-US" sz="2400" dirty="0">
                <a:solidFill>
                  <a:schemeClr val="bg1"/>
                </a:solidFill>
                <a:latin typeface="+mn-ea"/>
              </a:rPr>
              <a:t>儘召</a:t>
            </a:r>
            <a:r>
              <a:rPr lang="en-US" altLang="zh-TW" sz="2400" dirty="0">
                <a:solidFill>
                  <a:schemeClr val="bg1"/>
                </a:solidFill>
                <a:latin typeface="+mn-ea"/>
              </a:rPr>
              <a:t>)</a:t>
            </a:r>
            <a:r>
              <a:rPr lang="zh-TW" altLang="en-US" sz="2400" dirty="0">
                <a:solidFill>
                  <a:schemeClr val="bg1"/>
                </a:solidFill>
                <a:latin typeface="+mn-ea"/>
              </a:rPr>
              <a:t>。</a:t>
            </a:r>
            <a:endParaRPr lang="en-US" altLang="zh-TW" sz="2400" dirty="0">
              <a:solidFill>
                <a:schemeClr val="bg1"/>
              </a:solidFill>
              <a:latin typeface="+mn-ea"/>
            </a:endParaRPr>
          </a:p>
          <a:p>
            <a:pPr marL="609600" indent="-609600" eaLnBrk="1" fontAlgn="auto" hangingPunct="1">
              <a:lnSpc>
                <a:spcPct val="15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dirty="0">
                <a:solidFill>
                  <a:schemeClr val="bg1"/>
                </a:solidFill>
                <a:latin typeface="+mn-ea"/>
              </a:rPr>
              <a:t>完成二階段軍事訓練的同學，請於當學期開學一週內，登錄學生篇</a:t>
            </a:r>
            <a:r>
              <a:rPr lang="en-US" altLang="zh-TW" sz="2400" dirty="0">
                <a:solidFill>
                  <a:schemeClr val="bg1"/>
                </a:solidFill>
                <a:latin typeface="+mn-ea"/>
              </a:rPr>
              <a:t>/</a:t>
            </a:r>
            <a:r>
              <a:rPr lang="zh-TW" altLang="en-US" sz="2400" dirty="0">
                <a:solidFill>
                  <a:schemeClr val="bg1"/>
                </a:solidFill>
                <a:latin typeface="+mn-ea"/>
              </a:rPr>
              <a:t>學生事務</a:t>
            </a:r>
            <a:r>
              <a:rPr lang="en-US" altLang="zh-TW" sz="2400" dirty="0">
                <a:solidFill>
                  <a:schemeClr val="bg1"/>
                </a:solidFill>
                <a:latin typeface="+mn-ea"/>
              </a:rPr>
              <a:t>/</a:t>
            </a:r>
            <a:r>
              <a:rPr lang="zh-TW" altLang="en-US" sz="2400" dirty="0">
                <a:solidFill>
                  <a:schemeClr val="bg1"/>
                </a:solidFill>
                <a:latin typeface="+mn-ea"/>
              </a:rPr>
              <a:t>兵役申請儘後召集。</a:t>
            </a:r>
            <a:endParaRPr lang="en-US" altLang="zh-TW" sz="2400" dirty="0">
              <a:solidFill>
                <a:schemeClr val="bg1"/>
              </a:solidFill>
              <a:latin typeface="+mn-ea"/>
            </a:endParaRPr>
          </a:p>
          <a:p>
            <a:pPr marL="609600" indent="-609600" eaLnBrk="1" fontAlgn="auto" hangingPunct="1">
              <a:lnSpc>
                <a:spcPct val="15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dirty="0">
                <a:solidFill>
                  <a:schemeClr val="bg1"/>
                </a:solidFill>
                <a:latin typeface="+mn-ea"/>
              </a:rPr>
              <a:t>畢業班男同學會於學期間接到身家調查或</a:t>
            </a:r>
            <a:r>
              <a:rPr lang="zh-TW" altLang="en-US" sz="2400" u="sng" dirty="0">
                <a:solidFill>
                  <a:schemeClr val="bg1"/>
                </a:solidFill>
                <a:latin typeface="+mn-ea"/>
              </a:rPr>
              <a:t>體檢通知書</a:t>
            </a:r>
            <a:r>
              <a:rPr lang="zh-TW" altLang="en-US" sz="2400" dirty="0">
                <a:solidFill>
                  <a:schemeClr val="bg1"/>
                </a:solidFill>
                <a:latin typeface="+mn-ea"/>
              </a:rPr>
              <a:t>，這是徵兵前必要的作業程序，請持相關證明文件線上申請公假出席。</a:t>
            </a:r>
          </a:p>
          <a:p>
            <a:pPr marL="609600" indent="-609600" eaLnBrk="1" fontAlgn="auto" hangingPunct="1">
              <a:lnSpc>
                <a:spcPct val="15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dirty="0">
                <a:solidFill>
                  <a:schemeClr val="bg1"/>
                </a:solidFill>
                <a:latin typeface="+mn-ea"/>
              </a:rPr>
              <a:t>延畢生若在學期間接到徵集入伍通知書</a:t>
            </a:r>
            <a:r>
              <a:rPr lang="en-US" altLang="zh-TW" sz="2400" dirty="0">
                <a:solidFill>
                  <a:schemeClr val="bg1"/>
                </a:solidFill>
                <a:latin typeface="+mn-ea"/>
              </a:rPr>
              <a:t>(</a:t>
            </a:r>
            <a:r>
              <a:rPr lang="zh-TW" altLang="en-US" sz="2400" dirty="0">
                <a:solidFill>
                  <a:schemeClr val="bg1"/>
                </a:solidFill>
                <a:latin typeface="+mn-ea"/>
              </a:rPr>
              <a:t>或儘後召集通知</a:t>
            </a:r>
            <a:r>
              <a:rPr lang="en-US" altLang="zh-TW" sz="2400" dirty="0">
                <a:solidFill>
                  <a:schemeClr val="bg1"/>
                </a:solidFill>
                <a:latin typeface="+mn-ea"/>
              </a:rPr>
              <a:t>)</a:t>
            </a:r>
            <a:r>
              <a:rPr lang="zh-TW" altLang="en-US" sz="2400" dirty="0">
                <a:solidFill>
                  <a:schemeClr val="bg1"/>
                </a:solidFill>
                <a:latin typeface="+mn-ea"/>
              </a:rPr>
              <a:t>請至生輔組申請暫緩徵集證明書。</a:t>
            </a:r>
            <a:endParaRPr lang="en-US" altLang="zh-TW" sz="24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>
    <p:pull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-99392"/>
            <a:ext cx="7799294" cy="146124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生活輔導組</a:t>
            </a:r>
            <a:r>
              <a:rPr lang="en-US" altLang="zh-TW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_</a:t>
            </a: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學雜費減免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484784"/>
            <a:ext cx="7239000" cy="3733800"/>
          </a:xfrm>
        </p:spPr>
        <p:txBody>
          <a:bodyPr rtlCol="0">
            <a:noAutofit/>
          </a:bodyPr>
          <a:lstStyle/>
          <a:p>
            <a:pPr marL="533400" indent="-533400" eaLnBrk="1" fontAlgn="auto" hangingPunct="1">
              <a:lnSpc>
                <a:spcPct val="9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申請流程</a:t>
            </a: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TW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線上</a:t>
            </a: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登錄申請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(http://msd.ncut.edu.tw/reduce/findex.asp)→</a:t>
            </a: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相關證明經家長及學生簽名蓋章後拍照上傳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無須繳交紙本申請書及相關紙本證件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。請留意選擇</a:t>
            </a:r>
            <a:r>
              <a:rPr lang="zh-TW" altLang="en-US" sz="2400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「</a:t>
            </a:r>
            <a:r>
              <a:rPr lang="zh-TW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正確的減免身份別</a:t>
            </a:r>
            <a:r>
              <a:rPr lang="zh-TW" altLang="en-US" sz="2400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」</a:t>
            </a: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TW" altLang="en-US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533400" indent="-533400" eaLnBrk="1" fontAlgn="auto" hangingPunct="1">
              <a:lnSpc>
                <a:spcPct val="9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學雜費減免辦理時間為每學期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</a:t>
            </a: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月，屆時請注意相關公告，按時辦理。</a:t>
            </a:r>
          </a:p>
          <a:p>
            <a:pPr marL="533400" indent="-533400" eaLnBrk="1" fontAlgn="auto" hangingPunct="1">
              <a:lnSpc>
                <a:spcPct val="9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114</a:t>
            </a: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學年度第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學期學雜費先行減免於</a:t>
            </a:r>
            <a:r>
              <a:rPr lang="en-US" altLang="zh-TW" sz="24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</a:t>
            </a:r>
            <a:r>
              <a:rPr lang="zh-TW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</a:t>
            </a:r>
            <a:r>
              <a:rPr lang="en-US" altLang="zh-TW" sz="24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TW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月</a:t>
            </a:r>
            <a:r>
              <a:rPr lang="en-US" altLang="zh-TW" sz="24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zh-TW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日至</a:t>
            </a:r>
            <a:r>
              <a:rPr lang="en-US" altLang="zh-TW" sz="24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</a:t>
            </a:r>
            <a:r>
              <a:rPr lang="zh-TW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</a:t>
            </a:r>
            <a:r>
              <a:rPr lang="en-US" altLang="zh-TW" sz="24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TW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月</a:t>
            </a:r>
            <a:r>
              <a:rPr lang="en-US" altLang="zh-TW" sz="24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zh-TW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日</a:t>
            </a: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辦理。</a:t>
            </a:r>
          </a:p>
          <a:p>
            <a:pPr marL="533400" indent="-533400" eaLnBrk="1" fontAlgn="auto" hangingPunct="1">
              <a:lnSpc>
                <a:spcPct val="9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詳細資訊請參考研習手冊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附件一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】</a:t>
            </a: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或學務處生輔組「學雜費減免」專區。</a:t>
            </a:r>
            <a:endParaRPr lang="en-US" altLang="zh-TW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pull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-99392"/>
            <a:ext cx="7799294" cy="146124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生活輔導組</a:t>
            </a:r>
            <a:r>
              <a:rPr lang="en-US" altLang="zh-TW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_</a:t>
            </a: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獎懲業務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772816"/>
            <a:ext cx="7992888" cy="4032448"/>
          </a:xfrm>
        </p:spPr>
        <p:txBody>
          <a:bodyPr rtlCol="0">
            <a:normAutofit/>
          </a:bodyPr>
          <a:lstStyle/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每學期期末辦理班級幹部獎勵，記獎原則為：主要幹部（班長、副班長）小功乙次，其餘幹部遞減。 </a:t>
            </a:r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辦理活動敘獎應於活動結束後二週內提出，為免浮濫，記獎原則為：主辦人員嘉獎兩次、協辦人員嘉獎乙次，逾期不予辦理。 </a:t>
            </a:r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凡記小功以上（含小功）需有系主任核章。</a:t>
            </a:r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社團及班級幹部期末獎懲</a:t>
            </a: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受理時間為</a:t>
            </a:r>
            <a:r>
              <a:rPr lang="en-US" altLang="zh-TW" sz="24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</a:t>
            </a:r>
            <a:r>
              <a:rPr lang="zh-TW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</a:t>
            </a:r>
            <a:r>
              <a:rPr lang="en-US" altLang="zh-TW" sz="24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TW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月</a:t>
            </a:r>
            <a:r>
              <a:rPr lang="en-US" altLang="zh-TW" sz="24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zh-TW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日</a:t>
            </a:r>
            <a:r>
              <a:rPr lang="en-US" altLang="zh-TW" sz="24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TW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四</a:t>
            </a:r>
            <a:r>
              <a:rPr lang="en-US" altLang="zh-TW" sz="2400" b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TW" alt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前</a:t>
            </a: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，請班</a:t>
            </a: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長</a:t>
            </a: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注意時效，以免損失權益。</a:t>
            </a:r>
            <a:endParaRPr lang="zh-TW" altLang="en-US" sz="24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pull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-171400"/>
            <a:ext cx="7799294" cy="146124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4800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生活輔導組</a:t>
            </a:r>
            <a:r>
              <a:rPr lang="en-US" altLang="zh-TW" sz="4800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_</a:t>
            </a:r>
            <a:r>
              <a:rPr lang="zh-TW" altLang="en-US" sz="4800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一般事項宣導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412776"/>
            <a:ext cx="8064896" cy="3733800"/>
          </a:xfrm>
        </p:spPr>
        <p:txBody>
          <a:bodyPr rtlCol="0">
            <a:noAutofit/>
          </a:bodyPr>
          <a:lstStyle/>
          <a:p>
            <a:pPr marL="514350" indent="-514350" algn="just" eaLnBrk="1" fontAlgn="auto" hangingPunct="1"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zh-TW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同學於校園內停放自行車時，應依規定停放於停車架上，以維護校園整體景觀。</a:t>
            </a:r>
            <a:endParaRPr lang="en-US" altLang="zh-TW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49263" indent="-449263" algn="just" eaLnBrk="1" fontAlgn="auto" hangingPunct="1"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同學在外租屋時請注意：租屋安寧、防火、防災、用電安全、租屋環境安全、一氧化碳中毒</a:t>
            </a:r>
            <a:r>
              <a:rPr lang="en-US" altLang="zh-TW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使用熱水器時注意通風</a:t>
            </a:r>
            <a:r>
              <a:rPr lang="en-US" altLang="zh-TW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)…</a:t>
            </a: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等問題。</a:t>
            </a:r>
            <a:endParaRPr lang="en-US" altLang="zh-TW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49263" indent="-449263" algn="just" eaLnBrk="1" fontAlgn="auto" hangingPunct="1"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en-US" sz="2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坪林森林公園為開放空間，同學於該處辦理活動、慶生時，應注意音量，勿影響周遭居民之作息，並維持場地之整潔。</a:t>
            </a:r>
            <a:endParaRPr lang="en-US" altLang="zh-TW" sz="2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ransition>
    <p:pull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88640"/>
            <a:ext cx="79184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4800" dirty="0">
                <a:solidFill>
                  <a:srgbClr val="7D1EB2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軍訓室</a:t>
            </a:r>
            <a:r>
              <a:rPr lang="en-US" altLang="zh-TW" sz="4800" dirty="0">
                <a:solidFill>
                  <a:srgbClr val="7D1EB2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_</a:t>
            </a:r>
            <a:r>
              <a:rPr lang="zh-TW" altLang="en-US" sz="4800" dirty="0">
                <a:solidFill>
                  <a:srgbClr val="7D1EB2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校園安全</a:t>
            </a:r>
            <a:r>
              <a:rPr lang="en-US" altLang="zh-TW" sz="2800" dirty="0">
                <a:solidFill>
                  <a:srgbClr val="7D1EB2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dirty="0">
                <a:solidFill>
                  <a:srgbClr val="7D1EB2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手冊</a:t>
            </a:r>
            <a:r>
              <a:rPr lang="en-US" altLang="zh-TW" sz="2800" dirty="0">
                <a:solidFill>
                  <a:srgbClr val="7D1EB2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P.6-12)</a:t>
            </a:r>
            <a:endParaRPr lang="zh-TW" altLang="en-US" sz="2800" dirty="0">
              <a:solidFill>
                <a:srgbClr val="7D1EB2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556792"/>
            <a:ext cx="8229600" cy="4257675"/>
          </a:xfrm>
        </p:spPr>
        <p:txBody>
          <a:bodyPr/>
          <a:lstStyle/>
          <a:p>
            <a:pPr marL="609600" indent="-609600" algn="just" eaLnBrk="1" hangingPunct="1">
              <a:buClr>
                <a:srgbClr val="FFC000"/>
              </a:buClr>
              <a:defRPr/>
            </a:pPr>
            <a:r>
              <a:rPr lang="zh-TW" altLang="zh-TW" sz="3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減少交通意外發生</a:t>
            </a:r>
            <a:endParaRPr lang="en-US" altLang="zh-TW" sz="30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09600" indent="-609600" algn="just" eaLnBrk="1" hangingPunct="1">
              <a:buClr>
                <a:srgbClr val="FFC000"/>
              </a:buClr>
              <a:defRPr/>
            </a:pPr>
            <a:r>
              <a:rPr lang="zh-TW" altLang="zh-TW" sz="3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正確認識緊急通報</a:t>
            </a:r>
            <a:endParaRPr lang="en-US" altLang="zh-TW" sz="30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09600" indent="-609600" algn="just" eaLnBrk="1" hangingPunct="1">
              <a:buClr>
                <a:srgbClr val="FFC000"/>
              </a:buClr>
              <a:defRPr/>
            </a:pPr>
            <a:r>
              <a:rPr lang="zh-TW" altLang="en-US" sz="3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了解校園安全走廊</a:t>
            </a:r>
            <a:endParaRPr lang="en-US" altLang="zh-TW" sz="30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09600" indent="-609600" algn="just" eaLnBrk="1" hangingPunct="1">
              <a:buClr>
                <a:srgbClr val="FFC000"/>
              </a:buClr>
              <a:defRPr/>
            </a:pPr>
            <a:r>
              <a:rPr lang="zh-TW" altLang="zh-TW" sz="3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做好天災應變準備</a:t>
            </a:r>
            <a:endParaRPr lang="en-US" altLang="zh-TW" sz="30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09600" indent="-609600" algn="just" eaLnBrk="1" hangingPunct="1">
              <a:buClr>
                <a:srgbClr val="FFC000"/>
              </a:buClr>
              <a:defRPr/>
            </a:pPr>
            <a:r>
              <a:rPr lang="zh-TW" altLang="en-US" sz="3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注意校外工讀安全</a:t>
            </a:r>
            <a:endParaRPr lang="en-US" altLang="zh-TW" sz="30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09600" indent="-609600" algn="just" eaLnBrk="1" hangingPunct="1">
              <a:buClr>
                <a:srgbClr val="FFC000"/>
              </a:buClr>
              <a:defRPr/>
            </a:pPr>
            <a:r>
              <a:rPr lang="zh-TW" altLang="zh-TW" sz="3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落實校外活動申請</a:t>
            </a:r>
            <a:endParaRPr lang="en-US" altLang="zh-TW" sz="30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09600" indent="-609600" algn="just" eaLnBrk="1" hangingPunct="1">
              <a:buClr>
                <a:srgbClr val="FFC000"/>
              </a:buClr>
              <a:defRPr/>
            </a:pPr>
            <a:endParaRPr lang="en-US" altLang="zh-TW" sz="30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09600" indent="-609600" algn="just" eaLnBrk="1" hangingPunct="1">
              <a:buClr>
                <a:srgbClr val="FFC000"/>
              </a:buClr>
              <a:defRPr/>
            </a:pPr>
            <a:endParaRPr lang="en-US" altLang="zh-TW" sz="30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09600" indent="-609600" algn="just" eaLnBrk="1" hangingPunct="1">
              <a:buClr>
                <a:srgbClr val="FFC000"/>
              </a:buClr>
              <a:defRPr/>
            </a:pPr>
            <a:endParaRPr lang="zh-TW" altLang="en-US" sz="30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ransition>
    <p:pull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764704"/>
            <a:ext cx="8190111" cy="4990306"/>
          </a:xfrm>
        </p:spPr>
        <p:txBody>
          <a:bodyPr/>
          <a:lstStyle/>
          <a:p>
            <a:pPr marL="0" indent="0" algn="just" eaLnBrk="1" hangingPunct="1">
              <a:lnSpc>
                <a:spcPts val="3700"/>
              </a:lnSpc>
              <a:buClr>
                <a:srgbClr val="FFC000"/>
              </a:buClr>
              <a:buNone/>
              <a:defRPr/>
            </a:pPr>
            <a:r>
              <a:rPr lang="zh-TW" altLang="en-US" sz="3200" b="1" dirty="0">
                <a:solidFill>
                  <a:srgbClr val="7D1EB2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lang="zh-TW" altLang="zh-TW" sz="3200" b="1" dirty="0">
                <a:solidFill>
                  <a:srgbClr val="7D1EB2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轉達重要宣導事項</a:t>
            </a:r>
            <a:r>
              <a:rPr lang="en-US" altLang="zh-TW" sz="1600" b="1" dirty="0">
                <a:solidFill>
                  <a:srgbClr val="7D1EB2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1600" b="1" dirty="0">
                <a:solidFill>
                  <a:srgbClr val="7D1EB2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參閱手冊第</a:t>
            </a:r>
            <a:r>
              <a:rPr lang="en-US" altLang="zh-TW" sz="1600" b="1" dirty="0">
                <a:solidFill>
                  <a:srgbClr val="7D1EB2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</a:t>
            </a:r>
            <a:r>
              <a:rPr lang="zh-TW" altLang="en-US" sz="1600" b="1" dirty="0">
                <a:solidFill>
                  <a:srgbClr val="7D1EB2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頁</a:t>
            </a:r>
            <a:r>
              <a:rPr lang="en-US" altLang="zh-TW" sz="1600" b="1" dirty="0">
                <a:solidFill>
                  <a:srgbClr val="7D1EB2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en-US" altLang="zh-TW" sz="3200" b="1" dirty="0">
              <a:solidFill>
                <a:srgbClr val="7D1EB2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1009650" lvl="1" indent="-609600" algn="just" eaLnBrk="1" hangingPunct="1">
              <a:lnSpc>
                <a:spcPts val="3700"/>
              </a:lnSpc>
              <a:spcBef>
                <a:spcPct val="0"/>
              </a:spcBef>
              <a:buClr>
                <a:srgbClr val="FFC000"/>
              </a:buClr>
              <a:defRPr/>
            </a:pPr>
            <a:r>
              <a:rPr lang="zh-TW" altLang="zh-TW" sz="2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提高警覺防範詐騙</a:t>
            </a:r>
            <a:endParaRPr lang="en-US" altLang="zh-TW" sz="28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1009650" lvl="1" indent="-609600" algn="just" eaLnBrk="1" hangingPunct="1">
              <a:lnSpc>
                <a:spcPts val="3700"/>
              </a:lnSpc>
              <a:spcBef>
                <a:spcPct val="0"/>
              </a:spcBef>
              <a:buClr>
                <a:srgbClr val="FFC000"/>
              </a:buClr>
              <a:defRPr/>
            </a:pPr>
            <a:r>
              <a:rPr lang="zh-TW" altLang="zh-TW" sz="2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勿亂停機車護校譽</a:t>
            </a:r>
            <a:endParaRPr lang="en-US" altLang="zh-TW" sz="28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1009650" lvl="1" indent="-609600" algn="just" eaLnBrk="1" hangingPunct="1">
              <a:lnSpc>
                <a:spcPts val="3700"/>
              </a:lnSpc>
              <a:spcBef>
                <a:spcPct val="0"/>
              </a:spcBef>
              <a:buClr>
                <a:srgbClr val="FFC000"/>
              </a:buClr>
              <a:defRPr/>
            </a:pPr>
            <a:r>
              <a:rPr lang="zh-TW" altLang="zh-TW" sz="2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聰明面對校園推銷</a:t>
            </a:r>
            <a:endParaRPr lang="en-US" altLang="zh-TW" sz="28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1009650" lvl="1" indent="-609600" algn="just" eaLnBrk="1" hangingPunct="1">
              <a:lnSpc>
                <a:spcPts val="3700"/>
              </a:lnSpc>
              <a:spcBef>
                <a:spcPct val="0"/>
              </a:spcBef>
              <a:buClr>
                <a:srgbClr val="FFC000"/>
              </a:buClr>
              <a:defRPr/>
            </a:pPr>
            <a:r>
              <a:rPr lang="zh-TW" alt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防範網路賭博犯罪</a:t>
            </a:r>
            <a:endParaRPr lang="en-US" altLang="zh-TW" sz="28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1009650" lvl="1" indent="-609600" algn="just" eaLnBrk="1" hangingPunct="1">
              <a:lnSpc>
                <a:spcPts val="3700"/>
              </a:lnSpc>
              <a:spcBef>
                <a:spcPct val="0"/>
              </a:spcBef>
              <a:buClr>
                <a:srgbClr val="FFC000"/>
              </a:buClr>
              <a:defRPr/>
            </a:pPr>
            <a:r>
              <a:rPr lang="zh-TW" altLang="zh-TW" sz="2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厲行噪音煙火管制</a:t>
            </a:r>
            <a:endParaRPr lang="en-US" altLang="zh-TW" sz="28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1009650" lvl="1" indent="-609600" algn="just" eaLnBrk="1" hangingPunct="1">
              <a:lnSpc>
                <a:spcPts val="3700"/>
              </a:lnSpc>
              <a:spcBef>
                <a:spcPct val="0"/>
              </a:spcBef>
              <a:buClr>
                <a:srgbClr val="FFC000"/>
              </a:buClr>
              <a:defRPr/>
            </a:pPr>
            <a:r>
              <a:rPr lang="zh-TW" alt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盛夏中預防溺水事件</a:t>
            </a:r>
            <a:endParaRPr lang="en-US" altLang="zh-TW" sz="28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1009650" lvl="1" indent="-609600" algn="just" eaLnBrk="1" hangingPunct="1">
              <a:lnSpc>
                <a:spcPts val="3700"/>
              </a:lnSpc>
              <a:spcBef>
                <a:spcPct val="0"/>
              </a:spcBef>
              <a:buClr>
                <a:srgbClr val="FFC000"/>
              </a:buClr>
              <a:defRPr/>
            </a:pPr>
            <a:r>
              <a:rPr lang="zh-TW" altLang="zh-TW" sz="2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防範一氧化碳中毒</a:t>
            </a:r>
            <a:endParaRPr lang="en-US" altLang="zh-TW" sz="28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1009650" lvl="1" indent="-609600" algn="just" eaLnBrk="1" hangingPunct="1">
              <a:lnSpc>
                <a:spcPts val="3700"/>
              </a:lnSpc>
              <a:spcBef>
                <a:spcPct val="0"/>
              </a:spcBef>
              <a:buClr>
                <a:srgbClr val="FFC000"/>
              </a:buClr>
              <a:defRPr/>
            </a:pPr>
            <a:r>
              <a:rPr lang="zh-TW" altLang="zh-TW" sz="2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謹慎言行安全第一</a:t>
            </a:r>
            <a:endParaRPr lang="en-US" altLang="zh-TW" sz="28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1009650" lvl="1" indent="-609600" algn="just" eaLnBrk="1" hangingPunct="1">
              <a:lnSpc>
                <a:spcPts val="3700"/>
              </a:lnSpc>
              <a:spcBef>
                <a:spcPct val="0"/>
              </a:spcBef>
              <a:buClr>
                <a:srgbClr val="FFC000"/>
              </a:buClr>
              <a:defRPr/>
            </a:pPr>
            <a:r>
              <a:rPr lang="zh-TW" altLang="en-US" sz="2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共同維護坪林公園秩序</a:t>
            </a:r>
            <a:endParaRPr lang="en-US" altLang="zh-TW" sz="28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1009650" lvl="1" indent="-609600" algn="just" eaLnBrk="1" hangingPunct="1">
              <a:lnSpc>
                <a:spcPts val="3700"/>
              </a:lnSpc>
              <a:spcBef>
                <a:spcPct val="0"/>
              </a:spcBef>
              <a:buClr>
                <a:srgbClr val="FFC000"/>
              </a:buClr>
              <a:defRPr/>
            </a:pPr>
            <a:r>
              <a:rPr lang="zh-TW" altLang="zh-TW" sz="2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校安連絡與協調方式</a:t>
            </a:r>
            <a:r>
              <a:rPr lang="en-US" altLang="zh-TW" sz="2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en-US" altLang="zh-TW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04-23928053</a:t>
            </a:r>
            <a:r>
              <a:rPr lang="en-US" altLang="zh-TW" sz="28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</a:p>
          <a:p>
            <a:pPr marL="1009650" lvl="1" indent="-609600" algn="just" eaLnBrk="1" hangingPunct="1">
              <a:lnSpc>
                <a:spcPts val="3700"/>
              </a:lnSpc>
              <a:buClr>
                <a:srgbClr val="FFC000"/>
              </a:buClr>
              <a:defRPr/>
            </a:pPr>
            <a:endParaRPr lang="en-US" altLang="zh-TW" sz="32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609600" indent="-609600" algn="just" eaLnBrk="1" hangingPunct="1">
              <a:lnSpc>
                <a:spcPts val="3700"/>
              </a:lnSpc>
              <a:buClr>
                <a:srgbClr val="FFC000"/>
              </a:buClr>
              <a:defRPr/>
            </a:pPr>
            <a:endParaRPr lang="zh-TW" altLang="en-US" sz="3200" dirty="0">
              <a:solidFill>
                <a:schemeClr val="bg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pull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107950" y="731415"/>
            <a:ext cx="8928546" cy="5649913"/>
          </a:xfrm>
        </p:spPr>
        <p:txBody>
          <a:bodyPr/>
          <a:lstStyle/>
          <a:p>
            <a:pPr marL="0" indent="0" algn="ctr" eaLnBrk="1" hangingPunct="1">
              <a:lnSpc>
                <a:spcPts val="2600"/>
              </a:lnSpc>
              <a:buClr>
                <a:srgbClr val="FFC000"/>
              </a:buClr>
              <a:buNone/>
              <a:defRPr/>
            </a:pPr>
            <a:r>
              <a:rPr lang="zh-TW" altLang="en-US" sz="3200" b="1" u="sng" dirty="0">
                <a:solidFill>
                  <a:srgbClr val="7D1E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學生校外工讀安全關懷調查公告</a:t>
            </a:r>
            <a:endParaRPr lang="en-US" altLang="zh-TW" sz="3200" b="1" dirty="0">
              <a:solidFill>
                <a:srgbClr val="7D1EB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000"/>
              </a:lnSpc>
              <a:defRPr/>
            </a:pPr>
            <a: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TW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為關懷同學校外工讀安全及權益維護，每學期辦理工讀關懷名冊調查。</a:t>
            </a:r>
          </a:p>
          <a:p>
            <a:pPr algn="just">
              <a:lnSpc>
                <a:spcPts val="2000"/>
              </a:lnSpc>
              <a:defRPr/>
            </a:pPr>
            <a: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2.113</a:t>
            </a:r>
            <a:r>
              <a:rPr lang="zh-TW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學年度第</a:t>
            </a:r>
            <a: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TW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學期實施學生校外工讀清查，優先以一年級生為主，並請注意個資保密及安全。</a:t>
            </a:r>
          </a:p>
          <a:p>
            <a:pPr>
              <a:lnSpc>
                <a:spcPts val="2000"/>
              </a:lnSpc>
              <a:defRPr/>
            </a:pP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自開學日起至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月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日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五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止，請一年級各班準時提交工讀名冊。</a:t>
            </a:r>
            <a:endParaRPr lang="en-US" altLang="zh-TW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000"/>
              </a:lnSpc>
              <a:defRPr/>
            </a:pPr>
            <a:r>
              <a:rPr lang="en-US" altLang="zh-TW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zh-TW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校外工讀服務及諮詢專線：</a:t>
            </a:r>
            <a:r>
              <a:rPr lang="en-US" altLang="zh-TW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04-23924505</a:t>
            </a:r>
            <a:r>
              <a:rPr lang="zh-TW" alt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分機</a:t>
            </a:r>
            <a:r>
              <a:rPr lang="en-US" altLang="zh-TW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2311</a:t>
            </a:r>
            <a:r>
              <a:rPr lang="zh-TW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 algn="just" eaLnBrk="1" hangingPunct="1">
              <a:lnSpc>
                <a:spcPts val="2600"/>
              </a:lnSpc>
              <a:buClr>
                <a:srgbClr val="FFC000"/>
              </a:buClr>
              <a:defRPr/>
            </a:pPr>
            <a:endParaRPr lang="zh-TW" alt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912" y="3469377"/>
            <a:ext cx="5074849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53050"/>
      </p:ext>
    </p:extLst>
  </p:cSld>
  <p:clrMapOvr>
    <a:masterClrMapping/>
  </p:clrMapOvr>
  <p:transition>
    <p:pull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-99392"/>
            <a:ext cx="7799294" cy="146124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ea typeface="標楷體" pitchFamily="65" charset="-120"/>
              </a:rPr>
              <a:t>課外活動指導組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628800"/>
            <a:ext cx="7920880" cy="3733800"/>
          </a:xfrm>
        </p:spPr>
        <p:txBody>
          <a:bodyPr/>
          <a:lstStyle/>
          <a:p>
            <a:pPr eaLnBrk="1" hangingPunct="1">
              <a:buClr>
                <a:srgbClr val="FFC000"/>
              </a:buClr>
              <a:defRPr/>
            </a:pP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校內各項獎助學金申請事項，置於青永館六樓課指組獎學金訊息 欄或至學務處課指組網站下載。</a:t>
            </a:r>
            <a:endParaRPr lang="en-US" altLang="zh-TW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Clr>
                <a:srgbClr val="FFC000"/>
              </a:buClr>
              <a:defRPr/>
            </a:pP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各班級辦理校外旅遊活動時，請於活動前二週向學務處課外活動組提出申請，除依規定提交相關表格資料，應確實投保旅遊險，並繳交保險名單。辦理班級活動所需之相關文件，請至</a:t>
            </a:r>
            <a:r>
              <a:rPr lang="en-US" altLang="zh-TW" dirty="0">
                <a:solidFill>
                  <a:schemeClr val="bg1"/>
                </a:solidFill>
              </a:rPr>
              <a:t>https://n010.ncut.edu.tw/p/404-1010-14782.php?Lang=zh-tw</a:t>
            </a: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下載。</a:t>
            </a:r>
            <a:endParaRPr lang="zh-TW" alt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pull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-171400"/>
            <a:ext cx="7799294" cy="146124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ea typeface="標楷體" pitchFamily="65" charset="-120"/>
              </a:rPr>
              <a:t>衛生保健組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495400"/>
            <a:ext cx="7921625" cy="37338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班級舉辦各項活動，如需借用急救箱，請攜帶學生證至國秀樓一樓衛保組辦理借用手續，服務時間：週一至週五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0830</a:t>
            </a: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1700</a:t>
            </a: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；本組另有提供同</a:t>
            </a: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學</a:t>
            </a: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輪椅、拐杖外借服務及身高、體重、血壓、體脂肪等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DIY</a:t>
            </a: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測量。</a:t>
            </a:r>
            <a:endParaRPr lang="en-US" altLang="zh-TW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同學如需就醫可至本校特約醫療院所，看診時學生出示「學生證」即可優惠，相關資訊請上</a:t>
            </a: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：學生事務處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zh-TW" alt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衛生保健組網頁</a:t>
            </a: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查詢。</a:t>
            </a:r>
            <a:endParaRPr lang="en-US" altLang="zh-TW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班上如有特殊疾病學生請至國秀樓一樓衛保組登記，本組會予個別衛生教育及後續追蹤與輔導，增進學生健康。</a:t>
            </a:r>
            <a:endParaRPr lang="zh-TW" alt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pull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-171400"/>
            <a:ext cx="7799294" cy="146124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ea typeface="標楷體" pitchFamily="65" charset="-120"/>
              </a:rPr>
              <a:t>衛生保健組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1005408" y="1556792"/>
            <a:ext cx="7239000" cy="3733800"/>
          </a:xfrm>
        </p:spPr>
        <p:txBody>
          <a:bodyPr rtlCol="0">
            <a:normAutofit/>
          </a:bodyPr>
          <a:lstStyle/>
          <a:p>
            <a:pPr algn="just" eaLnBrk="1" fontAlgn="auto" hangingPunct="1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同學若因「疾病住院」或「意外就醫」可於事故日起兩年內備妥學生證正反面影本、學生存摺封面影本、醫療診斷書正本（註明門診次數、住院日期）、醫療收據正本或副本（影本加蓋醫療院所章戳）、學生印章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不滿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歲者需加帶家長其中一人的印章</a:t>
            </a:r>
            <a:r>
              <a:rPr lang="en-US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TW" altLang="zh-TW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至國秀樓一樓衛保組申請團體保險理賠，逾期不受理。</a:t>
            </a:r>
            <a:endParaRPr lang="zh-TW" alt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pull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755576" y="-171400"/>
            <a:ext cx="7799294" cy="14612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 kern="1200">
                <a:solidFill>
                  <a:srgbClr val="FFFFFF"/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7D1EB2"/>
                </a:solidFill>
                <a:ea typeface="標楷體" pitchFamily="65" charset="-120"/>
              </a:rPr>
              <a:t>諮商輔導組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827584" y="1750819"/>
            <a:ext cx="7239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ts val="1800"/>
              </a:spcBef>
              <a:spcAft>
                <a:spcPct val="0"/>
              </a:spcAft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ts val="1800"/>
              </a:spcBef>
              <a:buFont typeface="Wingdings" pitchFamily="2" charset="2"/>
              <a:buChar char="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1" fontAlgn="auto" hangingPunct="1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defRPr/>
            </a:pPr>
            <a:r>
              <a:rPr lang="en-US" altLang="zh-TW" sz="2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TW" altLang="en-US" sz="2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個別諮商申請步驟</a:t>
            </a:r>
            <a:r>
              <a:rPr lang="en-US" altLang="zh-TW" sz="2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  <a:endParaRPr lang="zh-TW" altLang="en-US" sz="24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fontAlgn="auto" hangingPunct="1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buNone/>
              <a:defRPr/>
            </a:pPr>
            <a:endParaRPr lang="en-US" altLang="zh-TW" sz="24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fontAlgn="auto" hangingPunct="1">
              <a:lnSpc>
                <a:spcPct val="120000"/>
              </a:lnSpc>
              <a:spcAft>
                <a:spcPts val="0"/>
              </a:spcAft>
              <a:buClr>
                <a:srgbClr val="FFC000"/>
              </a:buClr>
              <a:buNone/>
              <a:defRPr/>
            </a:pPr>
            <a:r>
              <a:rPr lang="zh-TW" altLang="en-US" sz="2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同學們若有個別諮詢或諮商需求除了電洽</a:t>
            </a:r>
            <a:r>
              <a:rPr lang="en-US" altLang="zh-TW" sz="2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04-2392-1932</a:t>
            </a:r>
            <a:r>
              <a:rPr lang="zh-TW" altLang="en-US" sz="2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，也可運用您的校務行政網路系統</a:t>
            </a:r>
            <a:r>
              <a:rPr lang="en-US" altLang="zh-TW" sz="2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TW" altLang="en-US" sz="2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學生篇</a:t>
            </a:r>
            <a:r>
              <a:rPr lang="en-US" altLang="zh-TW" sz="2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zh-TW" altLang="en-US" sz="2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帳號密碼</a:t>
            </a:r>
            <a:r>
              <a:rPr lang="en-US" altLang="zh-TW" sz="2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  <a:r>
              <a:rPr lang="zh-TW" altLang="en-US" sz="2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線上預約，目前除了平日上班時間外，夜間與假日也有服務時段，歡迎同學運用諮商輔導</a:t>
            </a:r>
            <a:r>
              <a:rPr lang="en-US" altLang="zh-TW" sz="2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zh-TW" altLang="en-US" sz="2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化系統。</a:t>
            </a:r>
            <a:r>
              <a:rPr lang="en-US" altLang="zh-TW" sz="24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https://scc.ncut.edu.tw/CS_NCUT/index.aspx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F058222A-5188-49B4-A5AA-29D53C614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881376"/>
            <a:ext cx="6865034" cy="197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277108"/>
      </p:ext>
    </p:extLst>
  </p:cSld>
  <p:clrMapOvr>
    <a:masterClrMapping/>
  </p:clrMapOvr>
  <p:transition>
    <p:pull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349500"/>
            <a:ext cx="8229600" cy="11398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4800" dirty="0">
                <a:solidFill>
                  <a:srgbClr val="80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學務處活動預告</a:t>
            </a:r>
            <a:br>
              <a:rPr lang="zh-TW" altLang="en-US" sz="4800" dirty="0">
                <a:solidFill>
                  <a:srgbClr val="80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</a:br>
            <a:r>
              <a:rPr lang="en-US" altLang="zh-TW" sz="2800" dirty="0">
                <a:solidFill>
                  <a:srgbClr val="333333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dirty="0">
                <a:solidFill>
                  <a:srgbClr val="333333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可參閱手冊第</a:t>
            </a:r>
            <a:r>
              <a:rPr lang="en-US" altLang="zh-TW" sz="2800" dirty="0">
                <a:solidFill>
                  <a:srgbClr val="333333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18</a:t>
            </a:r>
            <a:r>
              <a:rPr lang="zh-TW" altLang="en-US" sz="2800" dirty="0">
                <a:solidFill>
                  <a:srgbClr val="333333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頁及共同時間實施預定表</a:t>
            </a:r>
            <a:r>
              <a:rPr lang="en-US" altLang="zh-TW" sz="2800" dirty="0">
                <a:solidFill>
                  <a:srgbClr val="333333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  <p:transition>
    <p:blinds dir="vert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755576" y="-171400"/>
            <a:ext cx="7797800" cy="1460500"/>
          </a:xfrm>
        </p:spPr>
        <p:txBody>
          <a:bodyPr/>
          <a:lstStyle/>
          <a:p>
            <a:pPr>
              <a:defRPr/>
            </a:pPr>
            <a:r>
              <a:rPr lang="zh-TW" altLang="en-US" dirty="0">
                <a:solidFill>
                  <a:srgbClr val="7D1EB2"/>
                </a:solidFill>
                <a:latin typeface="+mn-ea"/>
                <a:ea typeface="+mn-ea"/>
              </a:rPr>
              <a:t>生活輔導組活動預告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467544" y="1340768"/>
            <a:ext cx="8352928" cy="5112568"/>
          </a:xfrm>
        </p:spPr>
        <p:txBody>
          <a:bodyPr/>
          <a:lstStyle/>
          <a:p>
            <a:pPr marL="90170" indent="-90170">
              <a:lnSpc>
                <a:spcPts val="1600"/>
              </a:lnSpc>
            </a:pPr>
            <a:r>
              <a:rPr lang="en-US" altLang="zh-TW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1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. 9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月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9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日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三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)13:10-15:00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於青永館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6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樓敬軒廳無紙化會議室舉辦「班級幹部研習」，參加對象為日間部碩士班、四技及二技各班班長。</a:t>
            </a:r>
            <a:endParaRPr lang="zh-TW" altLang="zh-TW" sz="2000" kern="1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marL="90170" indent="-90170">
              <a:lnSpc>
                <a:spcPts val="1600"/>
              </a:lnSpc>
            </a:pPr>
            <a:r>
              <a:rPr lang="en-US" altLang="zh-TW" sz="20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2.</a:t>
            </a:r>
            <a:r>
              <a:rPr lang="en-US" altLang="zh-TW" sz="2000" kern="0" dirty="0">
                <a:solidFill>
                  <a:schemeClr val="bg1"/>
                </a:solidFill>
                <a:effectLst/>
                <a:latin typeface="標楷體" panose="03000509000000000000" pitchFamily="65" charset="-120"/>
                <a:ea typeface="新細明體" panose="02020500000000000000" pitchFamily="18" charset="-120"/>
              </a:rPr>
              <a:t>10</a:t>
            </a:r>
            <a:r>
              <a:rPr lang="zh-TW" altLang="zh-TW" sz="20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月</a:t>
            </a:r>
            <a:r>
              <a:rPr lang="en-US" altLang="zh-TW" sz="20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7</a:t>
            </a:r>
            <a:r>
              <a:rPr lang="zh-TW" altLang="zh-TW" sz="20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日</a:t>
            </a:r>
            <a:r>
              <a:rPr lang="en-US" altLang="zh-TW" sz="20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zh-TW" altLang="zh-TW" sz="20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三</a:t>
            </a:r>
            <a:r>
              <a:rPr lang="en-US" altLang="zh-TW" sz="20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)13:10-15:00</a:t>
            </a:r>
            <a:r>
              <a:rPr lang="zh-TW" altLang="zh-TW" sz="20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於青永館采風堂舉辦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校外租屋安全 專題演講</a:t>
            </a:r>
            <a:r>
              <a:rPr lang="zh-TW" altLang="zh-TW" sz="20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講座，參加對象為日間部四技及二技各班副班長、服務股長。</a:t>
            </a:r>
            <a:endParaRPr lang="zh-TW" altLang="zh-TW" sz="2000" kern="1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marL="90170" indent="-90170">
              <a:lnSpc>
                <a:spcPts val="1600"/>
              </a:lnSpc>
            </a:pP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3.9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月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30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日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三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)13:10-15:00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於請永館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6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樓采風堂舉辦品德教育講座，參加對象為日間部四技及二技各班班長、學藝股長。</a:t>
            </a:r>
            <a:endParaRPr lang="zh-TW" altLang="zh-TW" sz="2000" kern="1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marL="90170" indent="-90170">
              <a:lnSpc>
                <a:spcPts val="1600"/>
              </a:lnSpc>
            </a:pP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4.9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月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23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日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三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)13:10-15:00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於國秀樓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B2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階梯教室舉辦智慧財產權宣導講座，參加對象為日間部四技及二技各班學藝股長、資訊股長。</a:t>
            </a:r>
            <a:endParaRPr lang="zh-TW" altLang="zh-TW" sz="2000" kern="1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marL="90170" indent="-90170">
              <a:lnSpc>
                <a:spcPts val="1600"/>
              </a:lnSpc>
            </a:pP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5.10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月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7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日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三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)13:10-15:00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於國秀樓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B1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國際會議廳舉辦交通安全宣導講座，參加對象為日間部四技及二技各班康樂股長、衛生保健股長。</a:t>
            </a:r>
            <a:endParaRPr lang="zh-TW" altLang="zh-TW" sz="2000" kern="1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marL="90170" indent="-90170">
              <a:lnSpc>
                <a:spcPts val="1600"/>
              </a:lnSpc>
            </a:pP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6. 10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月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27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日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三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)10:10-11:00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於青永館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1F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廣場舉辦交通安全宣導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-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行駛於大客車車側之注意事項，開放全校同學參加。</a:t>
            </a:r>
            <a:endParaRPr lang="zh-TW" altLang="zh-TW" sz="2000" kern="1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marL="90170" indent="-90170">
              <a:lnSpc>
                <a:spcPts val="1600"/>
              </a:lnSpc>
            </a:pP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7. 11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月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11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日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三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)12:10-15:00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於青永館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2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樓聚賢廳辦理</a:t>
            </a:r>
            <a:r>
              <a:rPr lang="en-US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115</a:t>
            </a:r>
            <a:r>
              <a:rPr lang="zh-TW" altLang="zh-TW" sz="2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級碩士班畢業班團照。</a:t>
            </a:r>
            <a:endParaRPr lang="zh-TW" altLang="zh-TW" sz="2000" kern="1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>
              <a:spcBef>
                <a:spcPts val="1200"/>
              </a:spcBef>
            </a:pPr>
            <a:r>
              <a:rPr lang="zh-TW" alt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其他活動請參閱手冊。</a:t>
            </a:r>
          </a:p>
          <a:p>
            <a:pPr>
              <a:spcBef>
                <a:spcPts val="1200"/>
              </a:spcBef>
              <a:defRPr/>
            </a:pPr>
            <a:endParaRPr lang="en-US" altLang="zh-TW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defRPr/>
            </a:pPr>
            <a:endParaRPr lang="zh-TW" altLang="zh-TW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pull dir="r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068638"/>
            <a:ext cx="8229600" cy="11398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rgbClr val="800000"/>
                </a:solidFill>
                <a:ea typeface="標楷體" pitchFamily="65" charset="-120"/>
              </a:rPr>
              <a:t>研習會結束</a:t>
            </a:r>
            <a:br>
              <a:rPr lang="zh-TW" altLang="en-US" dirty="0">
                <a:solidFill>
                  <a:srgbClr val="800000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800000"/>
                </a:solidFill>
                <a:ea typeface="標楷體" pitchFamily="65" charset="-120"/>
              </a:rPr>
              <a:t>感謝出席與會</a:t>
            </a:r>
          </a:p>
        </p:txBody>
      </p:sp>
    </p:spTree>
  </p:cSld>
  <p:clrMapOvr>
    <a:masterClrMapping/>
  </p:clrMapOvr>
  <p:transition>
    <p:pull dir="ru"/>
  </p:transition>
</p:sld>
</file>

<file path=ppt/theme/theme1.xml><?xml version="1.0" encoding="utf-8"?>
<a:theme xmlns:a="http://schemas.openxmlformats.org/drawingml/2006/main" name="佈景主題2">
  <a:themeElements>
    <a:clrScheme name="Fresh">
      <a:dk1>
        <a:sysClr val="windowText" lastClr="000000"/>
      </a:dk1>
      <a:lt1>
        <a:sysClr val="window" lastClr="FFFFFF"/>
      </a:lt1>
      <a:dk2>
        <a:srgbClr val="89C540"/>
      </a:dk2>
      <a:lt2>
        <a:srgbClr val="F0E5B6"/>
      </a:lt2>
      <a:accent1>
        <a:srgbClr val="3B4F18"/>
      </a:accent1>
      <a:accent2>
        <a:srgbClr val="CCC834"/>
      </a:accent2>
      <a:accent3>
        <a:srgbClr val="F49AE1"/>
      </a:accent3>
      <a:accent4>
        <a:srgbClr val="2AC9DE"/>
      </a:accent4>
      <a:accent5>
        <a:srgbClr val="927B74"/>
      </a:accent5>
      <a:accent6>
        <a:srgbClr val="769F11"/>
      </a:accent6>
      <a:hlink>
        <a:srgbClr val="0A6A21"/>
      </a:hlink>
      <a:folHlink>
        <a:srgbClr val="406EA5"/>
      </a:folHlink>
    </a:clrScheme>
    <a:fontScheme name="Fresh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resh">
      <a:fillStyleLst>
        <a:solidFill>
          <a:schemeClr val="phClr"/>
        </a:solidFill>
        <a:solidFill>
          <a:schemeClr val="phClr">
            <a:tint val="70000"/>
            <a:satMod val="115000"/>
          </a:schemeClr>
        </a:solidFill>
        <a:solidFill>
          <a:schemeClr val="phClr">
            <a:shade val="80000"/>
            <a:satMod val="115000"/>
          </a:schemeClr>
        </a:solidFill>
      </a:fillStyleLst>
      <a:lnStyleLst>
        <a:ln w="2540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50800" cap="flat" cmpd="sng" algn="ctr">
          <a:solidFill>
            <a:schemeClr val="phClr"/>
          </a:solidFill>
          <a:prstDash val="solid"/>
          <a:miter/>
        </a:ln>
        <a:ln w="76200" cap="flat" cmpd="thickThin" algn="ctr">
          <a:solidFill>
            <a:schemeClr val="phClr">
              <a:alpha val="80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63500" sx="101000" sy="101000" rotWithShape="0">
              <a:srgbClr val="FFFFFF">
                <a:alpha val="50000"/>
              </a:srgbClr>
            </a:outerShdw>
          </a:effectLst>
        </a:effectStyle>
        <a:effectStyle>
          <a:effectLst>
            <a:innerShdw blurRad="101600">
              <a:srgbClr val="FFFFFF">
                <a:alpha val="75000"/>
              </a:srgbClr>
            </a:innerShdw>
            <a:outerShdw blurRad="63500" sx="101000" sy="101000" rotWithShape="0">
              <a:srgbClr val="FFFFFF">
                <a:alpha val="50000"/>
              </a:srgbClr>
            </a:outerShdw>
            <a:reflection blurRad="12700" stA="30000" endPos="35000" dist="38100" dir="5400000" sy="-100000" rotWithShape="0"/>
          </a:effectLst>
          <a:scene3d>
            <a:camera prst="orthographicFront">
              <a:rot lat="0" lon="0" rev="0"/>
            </a:camera>
            <a:lightRig rig="balanced" dir="t">
              <a:rot lat="0" lon="0" rev="30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佈景主題2">
  <a:themeElements>
    <a:clrScheme name="Fresh">
      <a:dk1>
        <a:sysClr val="windowText" lastClr="000000"/>
      </a:dk1>
      <a:lt1>
        <a:sysClr val="window" lastClr="FFFFFF"/>
      </a:lt1>
      <a:dk2>
        <a:srgbClr val="89C540"/>
      </a:dk2>
      <a:lt2>
        <a:srgbClr val="F0E5B6"/>
      </a:lt2>
      <a:accent1>
        <a:srgbClr val="3B4F18"/>
      </a:accent1>
      <a:accent2>
        <a:srgbClr val="CCC834"/>
      </a:accent2>
      <a:accent3>
        <a:srgbClr val="F49AE1"/>
      </a:accent3>
      <a:accent4>
        <a:srgbClr val="2AC9DE"/>
      </a:accent4>
      <a:accent5>
        <a:srgbClr val="927B74"/>
      </a:accent5>
      <a:accent6>
        <a:srgbClr val="769F11"/>
      </a:accent6>
      <a:hlink>
        <a:srgbClr val="0A6A21"/>
      </a:hlink>
      <a:folHlink>
        <a:srgbClr val="406EA5"/>
      </a:folHlink>
    </a:clrScheme>
    <a:fontScheme name="Fresh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resh">
      <a:fillStyleLst>
        <a:solidFill>
          <a:schemeClr val="phClr"/>
        </a:solidFill>
        <a:solidFill>
          <a:schemeClr val="phClr">
            <a:tint val="70000"/>
            <a:satMod val="115000"/>
          </a:schemeClr>
        </a:solidFill>
        <a:solidFill>
          <a:schemeClr val="phClr">
            <a:shade val="80000"/>
            <a:satMod val="115000"/>
          </a:schemeClr>
        </a:solidFill>
      </a:fillStyleLst>
      <a:lnStyleLst>
        <a:ln w="2540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50800" cap="flat" cmpd="sng" algn="ctr">
          <a:solidFill>
            <a:schemeClr val="phClr"/>
          </a:solidFill>
          <a:prstDash val="solid"/>
          <a:miter/>
        </a:ln>
        <a:ln w="76200" cap="flat" cmpd="thickThin" algn="ctr">
          <a:solidFill>
            <a:schemeClr val="phClr">
              <a:alpha val="80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63500" sx="101000" sy="101000" rotWithShape="0">
              <a:srgbClr val="FFFFFF">
                <a:alpha val="50000"/>
              </a:srgbClr>
            </a:outerShdw>
          </a:effectLst>
        </a:effectStyle>
        <a:effectStyle>
          <a:effectLst>
            <a:innerShdw blurRad="101600">
              <a:srgbClr val="FFFFFF">
                <a:alpha val="75000"/>
              </a:srgbClr>
            </a:innerShdw>
            <a:outerShdw blurRad="63500" sx="101000" sy="101000" rotWithShape="0">
              <a:srgbClr val="FFFFFF">
                <a:alpha val="50000"/>
              </a:srgbClr>
            </a:outerShdw>
            <a:reflection blurRad="12700" stA="30000" endPos="35000" dist="38100" dir="5400000" sy="-100000" rotWithShape="0"/>
          </a:effectLst>
          <a:scene3d>
            <a:camera prst="orthographicFront">
              <a:rot lat="0" lon="0" rev="0"/>
            </a:camera>
            <a:lightRig rig="balanced" dir="t">
              <a:rot lat="0" lon="0" rev="30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佈景主題2</Template>
  <TotalTime>6168</TotalTime>
  <Words>3660</Words>
  <Application>Microsoft Office PowerPoint</Application>
  <PresentationFormat>如螢幕大小 (4:3)</PresentationFormat>
  <Paragraphs>308</Paragraphs>
  <Slides>49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49</vt:i4>
      </vt:variant>
    </vt:vector>
  </HeadingPairs>
  <TitlesOfParts>
    <vt:vector size="57" baseType="lpstr">
      <vt:lpstr>標楷體</vt:lpstr>
      <vt:lpstr>Arial</vt:lpstr>
      <vt:lpstr>Bookman Old Style</vt:lpstr>
      <vt:lpstr>Calibri</vt:lpstr>
      <vt:lpstr>Times New Roman</vt:lpstr>
      <vt:lpstr>Wingdings</vt:lpstr>
      <vt:lpstr>佈景主題2</vt:lpstr>
      <vt:lpstr>1_佈景主題2</vt:lpstr>
      <vt:lpstr>PowerPoint 簡報</vt:lpstr>
      <vt:lpstr>幹部職責介紹暨教育宣導</vt:lpstr>
      <vt:lpstr>班級幹部職掌說明</vt:lpstr>
      <vt:lpstr>各班班級幹部編制</vt:lpstr>
      <vt:lpstr>班長(班代)職掌</vt:lpstr>
      <vt:lpstr>副班長(副班代)職掌</vt:lpstr>
      <vt:lpstr>學藝股長職掌</vt:lpstr>
      <vt:lpstr>服務股長職掌</vt:lpstr>
      <vt:lpstr>康樂股長職掌</vt:lpstr>
      <vt:lpstr>衛生保健股長職掌</vt:lpstr>
      <vt:lpstr>輔導股長職掌</vt:lpstr>
      <vt:lpstr>資訊股長職掌</vt:lpstr>
      <vt:lpstr>畢委會班委代表(大二、大三需要選出)</vt:lpstr>
      <vt:lpstr>友善校園宣導</vt:lpstr>
      <vt:lpstr>友善校園</vt:lpstr>
      <vt:lpstr>防制校園霸凌</vt:lpstr>
      <vt:lpstr>防制校園霸凌</vt:lpstr>
      <vt:lpstr>防制校園霸凌</vt:lpstr>
      <vt:lpstr>防制黑幫進入校園</vt:lpstr>
      <vt:lpstr>防制黑幫進入校園</vt:lpstr>
      <vt:lpstr>防制黑幫進入校園</vt:lpstr>
      <vt:lpstr>防制藥物濫用</vt:lpstr>
      <vt:lpstr>防制藥物濫用</vt:lpstr>
      <vt:lpstr>防制藥物濫用</vt:lpstr>
      <vt:lpstr>115-1生活輔導宣導</vt:lpstr>
      <vt:lpstr>交通安全教育宣導</vt:lpstr>
      <vt:lpstr>115-1交通事故統計</vt:lpstr>
      <vt:lpstr>菸害防制宣導</vt:lpstr>
      <vt:lpstr>PowerPoint 簡報</vt:lpstr>
      <vt:lpstr>菸害防制宣導</vt:lpstr>
      <vt:lpstr>反詐騙宣導</vt:lpstr>
      <vt:lpstr>反詐騙宣導</vt:lpstr>
      <vt:lpstr>智慧財產權宣導</vt:lpstr>
      <vt:lpstr>學務處各單位工作報告</vt:lpstr>
      <vt:lpstr>生活輔導組_缺曠業務</vt:lpstr>
      <vt:lpstr>生活輔導組_兵役業務</vt:lpstr>
      <vt:lpstr>生活輔導組_學雜費減免 </vt:lpstr>
      <vt:lpstr>生活輔導組_獎懲業務</vt:lpstr>
      <vt:lpstr>生活輔導組_一般事項宣導</vt:lpstr>
      <vt:lpstr>軍訓室_校園安全(手冊P.6-12)</vt:lpstr>
      <vt:lpstr>PowerPoint 簡報</vt:lpstr>
      <vt:lpstr>PowerPoint 簡報</vt:lpstr>
      <vt:lpstr>課外活動指導組</vt:lpstr>
      <vt:lpstr>衛生保健組</vt:lpstr>
      <vt:lpstr>衛生保健組</vt:lpstr>
      <vt:lpstr>PowerPoint 簡報</vt:lpstr>
      <vt:lpstr>學務處活動預告 (可參閱手冊第18頁及共同時間實施預定表)</vt:lpstr>
      <vt:lpstr>生活輔導組活動預告</vt:lpstr>
      <vt:lpstr>研習會結束 感謝出席與會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user</cp:lastModifiedBy>
  <cp:revision>393</cp:revision>
  <cp:lastPrinted>2021-02-24T03:47:06Z</cp:lastPrinted>
  <dcterms:created xsi:type="dcterms:W3CDTF">2008-09-22T01:42:09Z</dcterms:created>
  <dcterms:modified xsi:type="dcterms:W3CDTF">2026-09-07T08:45:28Z</dcterms:modified>
</cp:coreProperties>
</file>